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Lst>
  <p:notesMasterIdLst>
    <p:notesMasterId r:id="rId32"/>
  </p:notesMasterIdLst>
  <p:sldIdLst>
    <p:sldId id="256" r:id="rId2"/>
    <p:sldId id="257" r:id="rId3"/>
    <p:sldId id="258" r:id="rId4"/>
    <p:sldId id="259" r:id="rId5"/>
    <p:sldId id="261" r:id="rId6"/>
    <p:sldId id="262" r:id="rId7"/>
    <p:sldId id="263" r:id="rId8"/>
    <p:sldId id="264" r:id="rId9"/>
    <p:sldId id="265" r:id="rId10"/>
    <p:sldId id="266" r:id="rId11"/>
    <p:sldId id="270" r:id="rId12"/>
    <p:sldId id="271" r:id="rId13"/>
    <p:sldId id="267" r:id="rId14"/>
    <p:sldId id="268" r:id="rId15"/>
    <p:sldId id="272" r:id="rId16"/>
    <p:sldId id="273" r:id="rId17"/>
    <p:sldId id="275" r:id="rId18"/>
    <p:sldId id="276" r:id="rId19"/>
    <p:sldId id="279" r:id="rId20"/>
    <p:sldId id="277" r:id="rId21"/>
    <p:sldId id="278" r:id="rId22"/>
    <p:sldId id="280" r:id="rId23"/>
    <p:sldId id="281" r:id="rId24"/>
    <p:sldId id="282" r:id="rId25"/>
    <p:sldId id="283" r:id="rId26"/>
    <p:sldId id="284" r:id="rId27"/>
    <p:sldId id="285" r:id="rId28"/>
    <p:sldId id="286" r:id="rId29"/>
    <p:sldId id="287" r:id="rId30"/>
    <p:sldId id="288" r:id="rId31"/>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enovo" initials="l" lastIdx="1" clrIdx="0">
    <p:extLst>
      <p:ext uri="{19B8F6BF-5375-455C-9EA6-DF929625EA0E}">
        <p15:presenceInfo xmlns:p15="http://schemas.microsoft.com/office/powerpoint/2012/main" xmlns="" userId="lenovo"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varScale="1">
        <p:scale>
          <a:sx n="65" d="100"/>
          <a:sy n="65" d="100"/>
        </p:scale>
        <p:origin x="-1536" y="-114"/>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4FDEEC1-32BA-41AD-827C-83A56EF28DBE}" type="datetimeFigureOut">
              <a:rPr lang="zh-CN" altLang="en-US" smtClean="0"/>
              <a:pPr/>
              <a:t>2019/12/3</a:t>
            </a:fld>
            <a:endParaRPr lang="zh-CN" altLang="en-US"/>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4B6EA7F-82CA-4A73-8758-40E53A150B36}" type="slidenum">
              <a:rPr lang="zh-CN" altLang="en-US" smtClean="0"/>
              <a:pPr/>
              <a:t>‹#›</a:t>
            </a:fld>
            <a:endParaRPr lang="zh-CN" altLang="en-US"/>
          </a:p>
        </p:txBody>
      </p:sp>
    </p:spTree>
    <p:extLst>
      <p:ext uri="{BB962C8B-B14F-4D97-AF65-F5344CB8AC3E}">
        <p14:creationId xmlns:p14="http://schemas.microsoft.com/office/powerpoint/2010/main" xmlns="" val="28755983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4B6EA7F-82CA-4A73-8758-40E53A150B36}" type="slidenum">
              <a:rPr lang="zh-CN" altLang="en-US" smtClean="0"/>
              <a:pPr/>
              <a:t>2</a:t>
            </a:fld>
            <a:endParaRPr lang="zh-CN" altLang="en-US"/>
          </a:p>
        </p:txBody>
      </p:sp>
    </p:spTree>
    <p:extLst>
      <p:ext uri="{BB962C8B-B14F-4D97-AF65-F5344CB8AC3E}">
        <p14:creationId xmlns:p14="http://schemas.microsoft.com/office/powerpoint/2010/main" xmlns="" val="7410503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4B6EA7F-82CA-4A73-8758-40E53A150B36}" type="slidenum">
              <a:rPr lang="zh-CN" altLang="en-US" smtClean="0"/>
              <a:pPr/>
              <a:t>22</a:t>
            </a:fld>
            <a:endParaRPr lang="zh-CN" altLang="en-US"/>
          </a:p>
        </p:txBody>
      </p:sp>
    </p:spTree>
    <p:extLst>
      <p:ext uri="{BB962C8B-B14F-4D97-AF65-F5344CB8AC3E}">
        <p14:creationId xmlns:p14="http://schemas.microsoft.com/office/powerpoint/2010/main" xmlns="" val="3411931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单击以编辑母版副标题样式</a:t>
            </a:r>
            <a:endParaRPr lang="zh-CN" altLang="en-US"/>
          </a:p>
        </p:txBody>
      </p:sp>
      <p:sp>
        <p:nvSpPr>
          <p:cNvPr id="4" name="日期占位符 3"/>
          <p:cNvSpPr>
            <a:spLocks noGrp="1"/>
          </p:cNvSpPr>
          <p:nvPr>
            <p:ph type="dt" sz="half" idx="10"/>
          </p:nvPr>
        </p:nvSpPr>
        <p:spPr/>
        <p:txBody>
          <a:bodyPr/>
          <a:lstStyle/>
          <a:p>
            <a:fld id="{74620202-9805-4ACF-A461-1069062F8979}" type="datetimeFigureOut">
              <a:rPr lang="zh-CN" altLang="en-US" smtClean="0"/>
              <a:pPr/>
              <a:t>2019/12/3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908E29D-E9BD-4B1F-9200-BD19CE73AD02}" type="slidenum">
              <a:rPr lang="zh-CN" altLang="en-US" smtClean="0"/>
              <a:pPr/>
              <a:t>‹#›</a:t>
            </a:fld>
            <a:endParaRPr lang="zh-CN" altLang="en-US"/>
          </a:p>
        </p:txBody>
      </p:sp>
    </p:spTree>
    <p:extLst>
      <p:ext uri="{BB962C8B-B14F-4D97-AF65-F5344CB8AC3E}">
        <p14:creationId xmlns:p14="http://schemas.microsoft.com/office/powerpoint/2010/main" xmlns="" val="3646029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74620202-9805-4ACF-A461-1069062F8979}" type="datetimeFigureOut">
              <a:rPr lang="zh-CN" altLang="en-US" smtClean="0"/>
              <a:pPr/>
              <a:t>2019/12/3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908E29D-E9BD-4B1F-9200-BD19CE73AD02}" type="slidenum">
              <a:rPr lang="zh-CN" altLang="en-US" smtClean="0"/>
              <a:pPr/>
              <a:t>‹#›</a:t>
            </a:fld>
            <a:endParaRPr lang="zh-CN" altLang="en-US"/>
          </a:p>
        </p:txBody>
      </p:sp>
    </p:spTree>
    <p:extLst>
      <p:ext uri="{BB962C8B-B14F-4D97-AF65-F5344CB8AC3E}">
        <p14:creationId xmlns:p14="http://schemas.microsoft.com/office/powerpoint/2010/main" xmlns="" val="41343445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28650" y="365125"/>
            <a:ext cx="5800725" cy="5811838"/>
          </a:xfrm>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74620202-9805-4ACF-A461-1069062F8979}" type="datetimeFigureOut">
              <a:rPr lang="zh-CN" altLang="en-US" smtClean="0"/>
              <a:pPr/>
              <a:t>2019/12/3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908E29D-E9BD-4B1F-9200-BD19CE73AD02}" type="slidenum">
              <a:rPr lang="zh-CN" altLang="en-US" smtClean="0"/>
              <a:pPr/>
              <a:t>‹#›</a:t>
            </a:fld>
            <a:endParaRPr lang="zh-CN" altLang="en-US"/>
          </a:p>
        </p:txBody>
      </p:sp>
    </p:spTree>
    <p:extLst>
      <p:ext uri="{BB962C8B-B14F-4D97-AF65-F5344CB8AC3E}">
        <p14:creationId xmlns:p14="http://schemas.microsoft.com/office/powerpoint/2010/main" xmlns="" val="20286001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74620202-9805-4ACF-A461-1069062F8979}" type="datetimeFigureOut">
              <a:rPr lang="zh-CN" altLang="en-US" smtClean="0"/>
              <a:pPr/>
              <a:t>2019/12/3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908E29D-E9BD-4B1F-9200-BD19CE73AD02}" type="slidenum">
              <a:rPr lang="zh-CN" altLang="en-US" smtClean="0"/>
              <a:pPr/>
              <a:t>‹#›</a:t>
            </a:fld>
            <a:endParaRPr lang="zh-CN" altLang="en-US"/>
          </a:p>
        </p:txBody>
      </p:sp>
    </p:spTree>
    <p:extLst>
      <p:ext uri="{BB962C8B-B14F-4D97-AF65-F5344CB8AC3E}">
        <p14:creationId xmlns:p14="http://schemas.microsoft.com/office/powerpoint/2010/main" xmlns="" val="12588611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9"/>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编辑母版文本样式</a:t>
            </a:r>
          </a:p>
        </p:txBody>
      </p:sp>
      <p:sp>
        <p:nvSpPr>
          <p:cNvPr id="4" name="日期占位符 3"/>
          <p:cNvSpPr>
            <a:spLocks noGrp="1"/>
          </p:cNvSpPr>
          <p:nvPr>
            <p:ph type="dt" sz="half" idx="10"/>
          </p:nvPr>
        </p:nvSpPr>
        <p:spPr/>
        <p:txBody>
          <a:bodyPr/>
          <a:lstStyle/>
          <a:p>
            <a:fld id="{74620202-9805-4ACF-A461-1069062F8979}" type="datetimeFigureOut">
              <a:rPr lang="zh-CN" altLang="en-US" smtClean="0"/>
              <a:pPr/>
              <a:t>2019/12/3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908E29D-E9BD-4B1F-9200-BD19CE73AD02}" type="slidenum">
              <a:rPr lang="zh-CN" altLang="en-US" smtClean="0"/>
              <a:pPr/>
              <a:t>‹#›</a:t>
            </a:fld>
            <a:endParaRPr lang="zh-CN" altLang="en-US"/>
          </a:p>
        </p:txBody>
      </p:sp>
    </p:spTree>
    <p:extLst>
      <p:ext uri="{BB962C8B-B14F-4D97-AF65-F5344CB8AC3E}">
        <p14:creationId xmlns:p14="http://schemas.microsoft.com/office/powerpoint/2010/main" xmlns="" val="15330181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28650" y="1825625"/>
            <a:ext cx="3886200" cy="435133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29150" y="1825625"/>
            <a:ext cx="3886200" cy="435133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74620202-9805-4ACF-A461-1069062F8979}" type="datetimeFigureOut">
              <a:rPr lang="zh-CN" altLang="en-US" smtClean="0"/>
              <a:pPr/>
              <a:t>2019/12/3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908E29D-E9BD-4B1F-9200-BD19CE73AD02}" type="slidenum">
              <a:rPr lang="zh-CN" altLang="en-US" smtClean="0"/>
              <a:pPr/>
              <a:t>‹#›</a:t>
            </a:fld>
            <a:endParaRPr lang="zh-CN" altLang="en-US"/>
          </a:p>
        </p:txBody>
      </p:sp>
    </p:spTree>
    <p:extLst>
      <p:ext uri="{BB962C8B-B14F-4D97-AF65-F5344CB8AC3E}">
        <p14:creationId xmlns:p14="http://schemas.microsoft.com/office/powerpoint/2010/main" xmlns="" val="13359481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6"/>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编辑母版文本样式</a:t>
            </a:r>
          </a:p>
        </p:txBody>
      </p:sp>
      <p:sp>
        <p:nvSpPr>
          <p:cNvPr id="4" name="内容占位符 3"/>
          <p:cNvSpPr>
            <a:spLocks noGrp="1"/>
          </p:cNvSpPr>
          <p:nvPr>
            <p:ph sz="half" idx="2"/>
          </p:nvPr>
        </p:nvSpPr>
        <p:spPr>
          <a:xfrm>
            <a:off x="629842" y="2505075"/>
            <a:ext cx="3868340" cy="368458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编辑母版文本样式</a:t>
            </a:r>
          </a:p>
        </p:txBody>
      </p:sp>
      <p:sp>
        <p:nvSpPr>
          <p:cNvPr id="6" name="内容占位符 5"/>
          <p:cNvSpPr>
            <a:spLocks noGrp="1"/>
          </p:cNvSpPr>
          <p:nvPr>
            <p:ph sz="quarter" idx="4"/>
          </p:nvPr>
        </p:nvSpPr>
        <p:spPr>
          <a:xfrm>
            <a:off x="4629150" y="2505075"/>
            <a:ext cx="3887391" cy="368458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74620202-9805-4ACF-A461-1069062F8979}" type="datetimeFigureOut">
              <a:rPr lang="zh-CN" altLang="en-US" smtClean="0"/>
              <a:pPr/>
              <a:t>2019/12/3</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B908E29D-E9BD-4B1F-9200-BD19CE73AD02}" type="slidenum">
              <a:rPr lang="zh-CN" altLang="en-US" smtClean="0"/>
              <a:pPr/>
              <a:t>‹#›</a:t>
            </a:fld>
            <a:endParaRPr lang="zh-CN" altLang="en-US"/>
          </a:p>
        </p:txBody>
      </p:sp>
    </p:spTree>
    <p:extLst>
      <p:ext uri="{BB962C8B-B14F-4D97-AF65-F5344CB8AC3E}">
        <p14:creationId xmlns:p14="http://schemas.microsoft.com/office/powerpoint/2010/main" xmlns="" val="10558007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4620202-9805-4ACF-A461-1069062F8979}" type="datetimeFigureOut">
              <a:rPr lang="zh-CN" altLang="en-US" smtClean="0"/>
              <a:pPr/>
              <a:t>2019/12/3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B908E29D-E9BD-4B1F-9200-BD19CE73AD02}" type="slidenum">
              <a:rPr lang="zh-CN" altLang="en-US" smtClean="0"/>
              <a:pPr/>
              <a:t>‹#›</a:t>
            </a:fld>
            <a:endParaRPr lang="zh-CN" altLang="en-US"/>
          </a:p>
        </p:txBody>
      </p:sp>
    </p:spTree>
    <p:extLst>
      <p:ext uri="{BB962C8B-B14F-4D97-AF65-F5344CB8AC3E}">
        <p14:creationId xmlns:p14="http://schemas.microsoft.com/office/powerpoint/2010/main" xmlns="" val="5212319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74620202-9805-4ACF-A461-1069062F8979}" type="datetimeFigureOut">
              <a:rPr lang="zh-CN" altLang="en-US" smtClean="0"/>
              <a:pPr/>
              <a:t>2019/12/3</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B908E29D-E9BD-4B1F-9200-BD19CE73AD02}" type="slidenum">
              <a:rPr lang="zh-CN" altLang="en-US" smtClean="0"/>
              <a:pPr/>
              <a:t>‹#›</a:t>
            </a:fld>
            <a:endParaRPr lang="zh-CN" altLang="en-US"/>
          </a:p>
        </p:txBody>
      </p:sp>
    </p:spTree>
    <p:extLst>
      <p:ext uri="{BB962C8B-B14F-4D97-AF65-F5344CB8AC3E}">
        <p14:creationId xmlns:p14="http://schemas.microsoft.com/office/powerpoint/2010/main" xmlns="" val="39524618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编辑母版文本样式</a:t>
            </a:r>
          </a:p>
        </p:txBody>
      </p:sp>
      <p:sp>
        <p:nvSpPr>
          <p:cNvPr id="5" name="日期占位符 4"/>
          <p:cNvSpPr>
            <a:spLocks noGrp="1"/>
          </p:cNvSpPr>
          <p:nvPr>
            <p:ph type="dt" sz="half" idx="10"/>
          </p:nvPr>
        </p:nvSpPr>
        <p:spPr/>
        <p:txBody>
          <a:bodyPr/>
          <a:lstStyle/>
          <a:p>
            <a:fld id="{74620202-9805-4ACF-A461-1069062F8979}" type="datetimeFigureOut">
              <a:rPr lang="zh-CN" altLang="en-US" smtClean="0"/>
              <a:pPr/>
              <a:t>2019/12/3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908E29D-E9BD-4B1F-9200-BD19CE73AD02}" type="slidenum">
              <a:rPr lang="zh-CN" altLang="en-US" smtClean="0"/>
              <a:pPr/>
              <a:t>‹#›</a:t>
            </a:fld>
            <a:endParaRPr lang="zh-CN" altLang="en-US"/>
          </a:p>
        </p:txBody>
      </p:sp>
    </p:spTree>
    <p:extLst>
      <p:ext uri="{BB962C8B-B14F-4D97-AF65-F5344CB8AC3E}">
        <p14:creationId xmlns:p14="http://schemas.microsoft.com/office/powerpoint/2010/main" xmlns="" val="19536454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编辑母版文本样式</a:t>
            </a:r>
          </a:p>
        </p:txBody>
      </p:sp>
      <p:sp>
        <p:nvSpPr>
          <p:cNvPr id="5" name="日期占位符 4"/>
          <p:cNvSpPr>
            <a:spLocks noGrp="1"/>
          </p:cNvSpPr>
          <p:nvPr>
            <p:ph type="dt" sz="half" idx="10"/>
          </p:nvPr>
        </p:nvSpPr>
        <p:spPr/>
        <p:txBody>
          <a:bodyPr/>
          <a:lstStyle/>
          <a:p>
            <a:fld id="{74620202-9805-4ACF-A461-1069062F8979}" type="datetimeFigureOut">
              <a:rPr lang="zh-CN" altLang="en-US" smtClean="0"/>
              <a:pPr/>
              <a:t>2019/12/3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908E29D-E9BD-4B1F-9200-BD19CE73AD02}" type="slidenum">
              <a:rPr lang="zh-CN" altLang="en-US" smtClean="0"/>
              <a:pPr/>
              <a:t>‹#›</a:t>
            </a:fld>
            <a:endParaRPr lang="zh-CN" altLang="en-US"/>
          </a:p>
        </p:txBody>
      </p:sp>
    </p:spTree>
    <p:extLst>
      <p:ext uri="{BB962C8B-B14F-4D97-AF65-F5344CB8AC3E}">
        <p14:creationId xmlns:p14="http://schemas.microsoft.com/office/powerpoint/2010/main" xmlns="" val="3131562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74620202-9805-4ACF-A461-1069062F8979}" type="datetimeFigureOut">
              <a:rPr lang="zh-CN" altLang="en-US" smtClean="0"/>
              <a:pPr/>
              <a:t>2019/12/3</a:t>
            </a:fld>
            <a:endParaRPr lang="zh-CN" altLang="en-US"/>
          </a:p>
        </p:txBody>
      </p:sp>
      <p:sp>
        <p:nvSpPr>
          <p:cNvPr id="5" name="页脚占位符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908E29D-E9BD-4B1F-9200-BD19CE73AD02}" type="slidenum">
              <a:rPr lang="zh-CN" altLang="en-US" smtClean="0"/>
              <a:pPr/>
              <a:t>‹#›</a:t>
            </a:fld>
            <a:endParaRPr lang="zh-CN" altLang="en-US"/>
          </a:p>
        </p:txBody>
      </p:sp>
    </p:spTree>
    <p:extLst>
      <p:ext uri="{BB962C8B-B14F-4D97-AF65-F5344CB8AC3E}">
        <p14:creationId xmlns:p14="http://schemas.microsoft.com/office/powerpoint/2010/main" xmlns="" val="2281654399"/>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268357" y="357810"/>
            <a:ext cx="8418443" cy="3041373"/>
          </a:xfrm>
        </p:spPr>
        <p:txBody>
          <a:bodyPr>
            <a:noAutofit/>
          </a:bodyPr>
          <a:lstStyle/>
          <a:p>
            <a:pPr algn="ctr">
              <a:lnSpc>
                <a:spcPts val="7000"/>
              </a:lnSpc>
              <a:spcBef>
                <a:spcPts val="600"/>
              </a:spcBef>
              <a:spcAft>
                <a:spcPts val="600"/>
              </a:spcAft>
            </a:pPr>
            <a:r>
              <a:rPr lang="zh-CN" altLang="en-US" sz="5400" dirty="0" smtClean="0">
                <a:solidFill>
                  <a:srgbClr val="FF0000"/>
                </a:solidFill>
                <a:latin typeface="黑体" panose="02010609060101010101" pitchFamily="49" charset="-122"/>
                <a:ea typeface="黑体" panose="02010609060101010101" pitchFamily="49" charset="-122"/>
              </a:rPr>
              <a:t>农机购置补贴及</a:t>
            </a:r>
            <a:r>
              <a:rPr lang="en-US" altLang="zh-CN" sz="5400" dirty="0" smtClean="0">
                <a:solidFill>
                  <a:srgbClr val="FF0000"/>
                </a:solidFill>
                <a:latin typeface="黑体" panose="02010609060101010101" pitchFamily="49" charset="-122"/>
                <a:ea typeface="黑体" panose="02010609060101010101" pitchFamily="49" charset="-122"/>
              </a:rPr>
              <a:t/>
            </a:r>
            <a:br>
              <a:rPr lang="en-US" altLang="zh-CN" sz="5400" dirty="0" smtClean="0">
                <a:solidFill>
                  <a:srgbClr val="FF0000"/>
                </a:solidFill>
                <a:latin typeface="黑体" panose="02010609060101010101" pitchFamily="49" charset="-122"/>
                <a:ea typeface="黑体" panose="02010609060101010101" pitchFamily="49" charset="-122"/>
              </a:rPr>
            </a:br>
            <a:r>
              <a:rPr lang="zh-CN" altLang="en-US" sz="5400" dirty="0" smtClean="0">
                <a:solidFill>
                  <a:srgbClr val="FF0000"/>
                </a:solidFill>
                <a:latin typeface="黑体" panose="02010609060101010101" pitchFamily="49" charset="-122"/>
                <a:ea typeface="黑体" panose="02010609060101010101" pitchFamily="49" charset="-122"/>
              </a:rPr>
              <a:t>农机深松作业补贴</a:t>
            </a:r>
            <a:r>
              <a:rPr lang="en-US" altLang="zh-CN" sz="5400" dirty="0" smtClean="0">
                <a:solidFill>
                  <a:srgbClr val="FF0000"/>
                </a:solidFill>
                <a:latin typeface="黑体" panose="02010609060101010101" pitchFamily="49" charset="-122"/>
                <a:ea typeface="黑体" panose="02010609060101010101" pitchFamily="49" charset="-122"/>
              </a:rPr>
              <a:t/>
            </a:r>
            <a:br>
              <a:rPr lang="en-US" altLang="zh-CN" sz="5400" dirty="0" smtClean="0">
                <a:solidFill>
                  <a:srgbClr val="FF0000"/>
                </a:solidFill>
                <a:latin typeface="黑体" panose="02010609060101010101" pitchFamily="49" charset="-122"/>
                <a:ea typeface="黑体" panose="02010609060101010101" pitchFamily="49" charset="-122"/>
              </a:rPr>
            </a:br>
            <a:r>
              <a:rPr lang="zh-CN" altLang="en-US" sz="5400" dirty="0" smtClean="0">
                <a:solidFill>
                  <a:srgbClr val="FF0000"/>
                </a:solidFill>
                <a:latin typeface="黑体" panose="02010609060101010101" pitchFamily="49" charset="-122"/>
                <a:ea typeface="黑体" panose="02010609060101010101" pitchFamily="49" charset="-122"/>
              </a:rPr>
              <a:t>一卡通发放政策及管理</a:t>
            </a:r>
            <a:endParaRPr lang="zh-CN" altLang="en-US" sz="5400" dirty="0">
              <a:solidFill>
                <a:srgbClr val="FF0000"/>
              </a:solidFill>
              <a:latin typeface="黑体" panose="02010609060101010101" pitchFamily="49" charset="-122"/>
              <a:ea typeface="黑体" panose="02010609060101010101" pitchFamily="49" charset="-122"/>
            </a:endParaRPr>
          </a:p>
        </p:txBody>
      </p:sp>
      <p:sp>
        <p:nvSpPr>
          <p:cNvPr id="3" name="副标题 2"/>
          <p:cNvSpPr>
            <a:spLocks noGrp="1"/>
          </p:cNvSpPr>
          <p:nvPr>
            <p:ph type="subTitle" idx="1"/>
          </p:nvPr>
        </p:nvSpPr>
        <p:spPr>
          <a:xfrm>
            <a:off x="811033" y="4731026"/>
            <a:ext cx="7543800" cy="1503700"/>
          </a:xfrm>
        </p:spPr>
        <p:txBody>
          <a:bodyPr>
            <a:normAutofit/>
          </a:bodyPr>
          <a:lstStyle/>
          <a:p>
            <a:pPr algn="ctr"/>
            <a:r>
              <a:rPr lang="zh-CN" altLang="en-US" sz="2800" dirty="0" smtClean="0">
                <a:latin typeface="黑体" panose="02010609060101010101" pitchFamily="49" charset="-122"/>
                <a:ea typeface="黑体" panose="02010609060101010101" pitchFamily="49" charset="-122"/>
              </a:rPr>
              <a:t>甘肃省农业农村厅农机化管理处  刘文武</a:t>
            </a:r>
            <a:endParaRPr lang="zh-CN" altLang="en-US" sz="2800"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xmlns="" val="32786462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628650" y="188843"/>
            <a:ext cx="7886700" cy="6162261"/>
          </a:xfrm>
        </p:spPr>
        <p:txBody>
          <a:bodyPr>
            <a:normAutofit fontScale="85000" lnSpcReduction="10000"/>
          </a:bodyPr>
          <a:lstStyle/>
          <a:p>
            <a:pPr marL="0" indent="0">
              <a:buNone/>
            </a:pPr>
            <a:endParaRPr lang="en-US" altLang="zh-CN" sz="2400" b="1" dirty="0" smtClean="0"/>
          </a:p>
          <a:p>
            <a:pPr marL="0" indent="0" algn="just">
              <a:lnSpc>
                <a:spcPts val="3500"/>
              </a:lnSpc>
              <a:buNone/>
            </a:pPr>
            <a:r>
              <a:rPr lang="en-US" altLang="zh-CN" sz="2800" b="1" dirty="0" smtClean="0"/>
              <a:t>      </a:t>
            </a:r>
            <a:r>
              <a:rPr lang="en-US" altLang="zh-CN" sz="2800" b="1" dirty="0" smtClean="0">
                <a:solidFill>
                  <a:srgbClr val="FF0000"/>
                </a:solidFill>
              </a:rPr>
              <a:t>3.</a:t>
            </a:r>
            <a:r>
              <a:rPr lang="zh-CN" altLang="zh-CN" sz="2800" b="1" dirty="0" smtClean="0">
                <a:solidFill>
                  <a:srgbClr val="FF0000"/>
                </a:solidFill>
              </a:rPr>
              <a:t>自主选机购机。</a:t>
            </a:r>
            <a:r>
              <a:rPr lang="zh-CN" altLang="zh-CN" sz="2400" dirty="0" smtClean="0"/>
              <a:t>购机者自主选机购机，</a:t>
            </a:r>
            <a:r>
              <a:rPr lang="zh-CN" altLang="zh-CN" sz="2400" dirty="0" smtClean="0">
                <a:solidFill>
                  <a:srgbClr val="FF0000"/>
                </a:solidFill>
              </a:rPr>
              <a:t>并对购机行为和购买机具的真实性负责，承担相应责任义务。</a:t>
            </a:r>
            <a:r>
              <a:rPr lang="zh-CN" altLang="zh-CN" sz="2400" dirty="0" smtClean="0"/>
              <a:t>鼓励非现金方式支付购机款，便于购置行为及资金往来全程留痕。购机者对其购置的补贴机具拥有所有权，可自主使用、依法依规处置。</a:t>
            </a:r>
          </a:p>
          <a:p>
            <a:pPr marL="0" indent="0" algn="just">
              <a:lnSpc>
                <a:spcPts val="3500"/>
              </a:lnSpc>
              <a:buNone/>
            </a:pPr>
            <a:r>
              <a:rPr lang="en-US" altLang="zh-CN" sz="2800" b="1" dirty="0" smtClean="0">
                <a:solidFill>
                  <a:srgbClr val="FF0000"/>
                </a:solidFill>
              </a:rPr>
              <a:t>      4.</a:t>
            </a:r>
            <a:r>
              <a:rPr lang="zh-CN" altLang="zh-CN" sz="2800" b="1" dirty="0" smtClean="0">
                <a:solidFill>
                  <a:srgbClr val="FF0000"/>
                </a:solidFill>
              </a:rPr>
              <a:t>补贴资金申请。</a:t>
            </a:r>
            <a:r>
              <a:rPr lang="zh-CN" altLang="zh-CN" sz="2400" dirty="0" smtClean="0"/>
              <a:t>购机者自主向当地农机化主管部门提出补贴资金申领事项，按规定提交申请资料，</a:t>
            </a:r>
            <a:r>
              <a:rPr lang="zh-CN" altLang="zh-CN" sz="2400" dirty="0" smtClean="0">
                <a:solidFill>
                  <a:srgbClr val="FF0000"/>
                </a:solidFill>
              </a:rPr>
              <a:t>其真实性、完整性和有效性由购机者和补贴机具产销企业负责，并承担相关法律责任</a:t>
            </a:r>
            <a:r>
              <a:rPr lang="zh-CN" altLang="zh-CN" sz="2400" dirty="0" smtClean="0"/>
              <a:t>。</a:t>
            </a:r>
            <a:r>
              <a:rPr lang="zh-CN" altLang="zh-CN" sz="2400" dirty="0" smtClean="0">
                <a:solidFill>
                  <a:srgbClr val="FF0000"/>
                </a:solidFill>
              </a:rPr>
              <a:t>实行牌证管理的机具，要先行办理牌证照。</a:t>
            </a:r>
            <a:r>
              <a:rPr lang="zh-CN" altLang="zh-CN" sz="2400" dirty="0" smtClean="0"/>
              <a:t>严禁以任何方式授予补贴机具产销企业进入农机购置补贴辅助管理系统办理补贴申请的具体操作权限，严禁补贴机具产销企业代替购机者到主管部门办理补贴申请手续。县级农机、财政部门可结合实际，设置购机者年度内享受补贴资金总额的上限及其申请条件等。</a:t>
            </a:r>
          </a:p>
          <a:p>
            <a:endParaRPr lang="zh-CN" altLang="en-US" dirty="0"/>
          </a:p>
        </p:txBody>
      </p:sp>
    </p:spTree>
    <p:extLst>
      <p:ext uri="{BB962C8B-B14F-4D97-AF65-F5344CB8AC3E}">
        <p14:creationId xmlns:p14="http://schemas.microsoft.com/office/powerpoint/2010/main" xmlns="" val="26349184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86409" y="566530"/>
            <a:ext cx="7928941" cy="5794513"/>
          </a:xfrm>
        </p:spPr>
        <p:txBody>
          <a:bodyPr>
            <a:normAutofit fontScale="85000" lnSpcReduction="10000"/>
          </a:bodyPr>
          <a:lstStyle/>
          <a:p>
            <a:pPr marL="0" indent="0">
              <a:lnSpc>
                <a:spcPts val="4000"/>
              </a:lnSpc>
              <a:buNone/>
            </a:pPr>
            <a:r>
              <a:rPr lang="zh-CN" altLang="en-US" b="1" dirty="0" smtClean="0"/>
              <a:t>            </a:t>
            </a:r>
            <a:r>
              <a:rPr lang="en-US" altLang="zh-CN" sz="3300" b="1" dirty="0" smtClean="0">
                <a:solidFill>
                  <a:srgbClr val="FF0000"/>
                </a:solidFill>
              </a:rPr>
              <a:t>5.</a:t>
            </a:r>
            <a:r>
              <a:rPr lang="zh-CN" altLang="en-US" sz="3300" b="1" dirty="0" smtClean="0">
                <a:solidFill>
                  <a:srgbClr val="FF0000"/>
                </a:solidFill>
              </a:rPr>
              <a:t>机具核验</a:t>
            </a:r>
            <a:r>
              <a:rPr lang="zh-CN" altLang="en-US" sz="3300" dirty="0" smtClean="0">
                <a:solidFill>
                  <a:srgbClr val="FF0000"/>
                </a:solidFill>
              </a:rPr>
              <a:t>：</a:t>
            </a:r>
            <a:r>
              <a:rPr lang="en-US" altLang="zh-CN" sz="2800" b="1" dirty="0" smtClean="0">
                <a:solidFill>
                  <a:srgbClr val="FF0000"/>
                </a:solidFill>
                <a:latin typeface="楷体" panose="02010609060101010101" pitchFamily="49" charset="-122"/>
                <a:ea typeface="楷体" panose="02010609060101010101" pitchFamily="49" charset="-122"/>
              </a:rPr>
              <a:t>①</a:t>
            </a:r>
            <a:r>
              <a:rPr lang="zh-CN" altLang="zh-CN" sz="2800" b="1" dirty="0" smtClean="0">
                <a:solidFill>
                  <a:srgbClr val="FF0000"/>
                </a:solidFill>
                <a:latin typeface="楷体" panose="02010609060101010101" pitchFamily="49" charset="-122"/>
                <a:ea typeface="楷体" panose="02010609060101010101" pitchFamily="49" charset="-122"/>
              </a:rPr>
              <a:t>受理申请</a:t>
            </a:r>
            <a:r>
              <a:rPr lang="zh-CN" altLang="en-US" sz="2800" b="1" dirty="0" smtClean="0">
                <a:solidFill>
                  <a:srgbClr val="FF0000"/>
                </a:solidFill>
                <a:latin typeface="楷体" panose="02010609060101010101" pitchFamily="49" charset="-122"/>
                <a:ea typeface="楷体" panose="02010609060101010101" pitchFamily="49" charset="-122"/>
              </a:rPr>
              <a:t>。</a:t>
            </a:r>
            <a:r>
              <a:rPr lang="zh-CN" altLang="zh-CN" sz="2800" b="1" dirty="0">
                <a:latin typeface="楷体" panose="02010609060101010101" pitchFamily="49" charset="-122"/>
                <a:ea typeface="楷体" panose="02010609060101010101" pitchFamily="49" charset="-122"/>
              </a:rPr>
              <a:t>对购机者自主提出的补贴申请</a:t>
            </a:r>
            <a:r>
              <a:rPr lang="zh-CN" altLang="zh-CN" sz="2800" b="1" dirty="0" smtClean="0">
                <a:latin typeface="楷体" panose="02010609060101010101" pitchFamily="49" charset="-122"/>
                <a:ea typeface="楷体" panose="02010609060101010101" pitchFamily="49" charset="-122"/>
              </a:rPr>
              <a:t>，主管</a:t>
            </a:r>
            <a:r>
              <a:rPr lang="zh-CN" altLang="zh-CN" sz="2800" b="1" dirty="0">
                <a:latin typeface="楷体" panose="02010609060101010101" pitchFamily="49" charset="-122"/>
                <a:ea typeface="楷体" panose="02010609060101010101" pitchFamily="49" charset="-122"/>
              </a:rPr>
              <a:t>部门应按规定及时受理</a:t>
            </a:r>
            <a:r>
              <a:rPr lang="zh-CN" altLang="zh-CN" sz="2800" b="1" dirty="0" smtClean="0">
                <a:latin typeface="楷体" panose="02010609060101010101" pitchFamily="49" charset="-122"/>
                <a:ea typeface="楷体" panose="02010609060101010101" pitchFamily="49" charset="-122"/>
              </a:rPr>
              <a:t>。</a:t>
            </a:r>
            <a:r>
              <a:rPr lang="en-US" altLang="zh-CN" sz="2800" b="1" dirty="0">
                <a:solidFill>
                  <a:srgbClr val="FF0000"/>
                </a:solidFill>
                <a:latin typeface="楷体" panose="02010609060101010101" pitchFamily="49" charset="-122"/>
                <a:ea typeface="楷体" panose="02010609060101010101" pitchFamily="49" charset="-122"/>
              </a:rPr>
              <a:t>②</a:t>
            </a:r>
            <a:r>
              <a:rPr lang="zh-CN" altLang="zh-CN" sz="2800" b="1" dirty="0" smtClean="0">
                <a:solidFill>
                  <a:srgbClr val="FF0000"/>
                </a:solidFill>
                <a:latin typeface="楷体" panose="02010609060101010101" pitchFamily="49" charset="-122"/>
                <a:ea typeface="楷体" panose="02010609060101010101" pitchFamily="49" charset="-122"/>
              </a:rPr>
              <a:t>资料</a:t>
            </a:r>
            <a:r>
              <a:rPr lang="zh-CN" altLang="zh-CN" sz="2800" b="1" dirty="0">
                <a:solidFill>
                  <a:srgbClr val="FF0000"/>
                </a:solidFill>
                <a:latin typeface="楷体" panose="02010609060101010101" pitchFamily="49" charset="-122"/>
                <a:ea typeface="楷体" panose="02010609060101010101" pitchFamily="49" charset="-122"/>
              </a:rPr>
              <a:t>核</a:t>
            </a:r>
            <a:r>
              <a:rPr lang="zh-CN" altLang="zh-CN" sz="2800" b="1" dirty="0" smtClean="0">
                <a:solidFill>
                  <a:srgbClr val="FF0000"/>
                </a:solidFill>
                <a:latin typeface="楷体" panose="02010609060101010101" pitchFamily="49" charset="-122"/>
                <a:ea typeface="楷体" panose="02010609060101010101" pitchFamily="49" charset="-122"/>
              </a:rPr>
              <a:t>验</a:t>
            </a:r>
            <a:r>
              <a:rPr lang="zh-CN" altLang="en-US" sz="2800" b="1" dirty="0" smtClean="0">
                <a:solidFill>
                  <a:srgbClr val="FF0000"/>
                </a:solidFill>
                <a:latin typeface="楷体" panose="02010609060101010101" pitchFamily="49" charset="-122"/>
                <a:ea typeface="楷体" panose="02010609060101010101" pitchFamily="49" charset="-122"/>
              </a:rPr>
              <a:t>。</a:t>
            </a:r>
            <a:r>
              <a:rPr lang="zh-CN" altLang="zh-CN" sz="2800" b="1" dirty="0">
                <a:latin typeface="楷体" panose="02010609060101010101" pitchFamily="49" charset="-122"/>
                <a:ea typeface="楷体" panose="02010609060101010101" pitchFamily="49" charset="-122"/>
              </a:rPr>
              <a:t>一是购机者及其身份、购机税控发票等资料</a:t>
            </a:r>
            <a:r>
              <a:rPr lang="zh-CN" altLang="zh-CN" sz="2800" b="1" dirty="0" smtClean="0">
                <a:latin typeface="楷体" panose="02010609060101010101" pitchFamily="49" charset="-122"/>
                <a:ea typeface="楷体" panose="02010609060101010101" pitchFamily="49" charset="-122"/>
              </a:rPr>
              <a:t>。</a:t>
            </a:r>
            <a:r>
              <a:rPr lang="zh-CN" altLang="zh-CN" sz="2800" b="1" dirty="0">
                <a:latin typeface="楷体" panose="02010609060101010101" pitchFamily="49" charset="-122"/>
                <a:ea typeface="楷体" panose="02010609060101010101" pitchFamily="49" charset="-122"/>
              </a:rPr>
              <a:t>二是银行卡（折）等资料</a:t>
            </a:r>
            <a:r>
              <a:rPr lang="zh-CN" altLang="zh-CN" sz="2800" b="1" dirty="0" smtClean="0">
                <a:latin typeface="楷体" panose="02010609060101010101" pitchFamily="49" charset="-122"/>
                <a:ea typeface="楷体" panose="02010609060101010101" pitchFamily="49" charset="-122"/>
              </a:rPr>
              <a:t>。</a:t>
            </a:r>
            <a:r>
              <a:rPr lang="zh-CN" altLang="zh-CN" sz="2800" b="1" dirty="0">
                <a:latin typeface="楷体" panose="02010609060101010101" pitchFamily="49" charset="-122"/>
                <a:ea typeface="楷体" panose="02010609060101010101" pitchFamily="49" charset="-122"/>
              </a:rPr>
              <a:t>三是购机价格真实性承诺</a:t>
            </a:r>
            <a:r>
              <a:rPr lang="zh-CN" altLang="zh-CN" sz="2800" b="1" dirty="0" smtClean="0">
                <a:latin typeface="楷体" panose="02010609060101010101" pitchFamily="49" charset="-122"/>
                <a:ea typeface="楷体" panose="02010609060101010101" pitchFamily="49" charset="-122"/>
              </a:rPr>
              <a:t>。</a:t>
            </a:r>
            <a:r>
              <a:rPr lang="zh-CN" altLang="zh-CN" sz="2800" b="1" dirty="0">
                <a:latin typeface="楷体" panose="02010609060101010101" pitchFamily="49" charset="-122"/>
                <a:ea typeface="楷体" panose="02010609060101010101" pitchFamily="49" charset="-122"/>
              </a:rPr>
              <a:t>四是政策实施要求提供的其他资料</a:t>
            </a:r>
            <a:r>
              <a:rPr lang="zh-CN" altLang="zh-CN" sz="2800" b="1" dirty="0" smtClean="0">
                <a:latin typeface="楷体" panose="02010609060101010101" pitchFamily="49" charset="-122"/>
                <a:ea typeface="楷体" panose="02010609060101010101" pitchFamily="49" charset="-122"/>
              </a:rPr>
              <a:t>。</a:t>
            </a:r>
            <a:r>
              <a:rPr lang="en-US" altLang="zh-CN" sz="2800" b="1" dirty="0" smtClean="0">
                <a:solidFill>
                  <a:srgbClr val="FF0000"/>
                </a:solidFill>
                <a:latin typeface="楷体" panose="02010609060101010101" pitchFamily="49" charset="-122"/>
                <a:ea typeface="楷体" panose="02010609060101010101" pitchFamily="49" charset="-122"/>
              </a:rPr>
              <a:t>③</a:t>
            </a:r>
            <a:r>
              <a:rPr lang="zh-CN" altLang="zh-CN" sz="2800" b="1" dirty="0" smtClean="0">
                <a:solidFill>
                  <a:srgbClr val="FF0000"/>
                </a:solidFill>
                <a:latin typeface="楷体" panose="02010609060101010101" pitchFamily="49" charset="-122"/>
                <a:ea typeface="楷体" panose="02010609060101010101" pitchFamily="49" charset="-122"/>
              </a:rPr>
              <a:t>机具</a:t>
            </a:r>
            <a:r>
              <a:rPr lang="zh-CN" altLang="zh-CN" sz="2800" b="1" dirty="0">
                <a:solidFill>
                  <a:srgbClr val="FF0000"/>
                </a:solidFill>
                <a:latin typeface="楷体" panose="02010609060101010101" pitchFamily="49" charset="-122"/>
                <a:ea typeface="楷体" panose="02010609060101010101" pitchFamily="49" charset="-122"/>
              </a:rPr>
              <a:t>核</a:t>
            </a:r>
            <a:r>
              <a:rPr lang="zh-CN" altLang="zh-CN" sz="2800" b="1" dirty="0" smtClean="0">
                <a:solidFill>
                  <a:srgbClr val="FF0000"/>
                </a:solidFill>
                <a:latin typeface="楷体" panose="02010609060101010101" pitchFamily="49" charset="-122"/>
                <a:ea typeface="楷体" panose="02010609060101010101" pitchFamily="49" charset="-122"/>
              </a:rPr>
              <a:t>验</a:t>
            </a:r>
            <a:r>
              <a:rPr lang="zh-CN" altLang="en-US" sz="2800" b="1" dirty="0" smtClean="0">
                <a:solidFill>
                  <a:srgbClr val="FF0000"/>
                </a:solidFill>
                <a:latin typeface="楷体" panose="02010609060101010101" pitchFamily="49" charset="-122"/>
                <a:ea typeface="楷体" panose="02010609060101010101" pitchFamily="49" charset="-122"/>
              </a:rPr>
              <a:t>。</a:t>
            </a:r>
            <a:r>
              <a:rPr lang="zh-CN" altLang="zh-CN" sz="2800" b="1" dirty="0">
                <a:latin typeface="楷体" panose="02010609060101010101" pitchFamily="49" charset="-122"/>
                <a:ea typeface="楷体" panose="02010609060101010101" pitchFamily="49" charset="-122"/>
              </a:rPr>
              <a:t>一是重点</a:t>
            </a:r>
            <a:r>
              <a:rPr lang="zh-CN" altLang="zh-CN" sz="2800" b="1" dirty="0" smtClean="0">
                <a:latin typeface="楷体" panose="02010609060101010101" pitchFamily="49" charset="-122"/>
                <a:ea typeface="楷体" panose="02010609060101010101" pitchFamily="49" charset="-122"/>
              </a:rPr>
              <a:t>机具</a:t>
            </a:r>
            <a:r>
              <a:rPr lang="zh-CN" altLang="en-US" sz="2800" b="1" dirty="0" smtClean="0">
                <a:latin typeface="楷体" panose="02010609060101010101" pitchFamily="49" charset="-122"/>
                <a:ea typeface="楷体" panose="02010609060101010101" pitchFamily="49" charset="-122"/>
              </a:rPr>
              <a:t>全部核验。</a:t>
            </a:r>
            <a:r>
              <a:rPr lang="zh-CN" altLang="zh-CN" sz="2800" b="1" dirty="0" smtClean="0">
                <a:latin typeface="楷体" panose="02010609060101010101" pitchFamily="49" charset="-122"/>
                <a:ea typeface="楷体" panose="02010609060101010101" pitchFamily="49" charset="-122"/>
              </a:rPr>
              <a:t>二</a:t>
            </a:r>
            <a:r>
              <a:rPr lang="zh-CN" altLang="zh-CN" sz="2800" b="1" dirty="0">
                <a:latin typeface="楷体" panose="02010609060101010101" pitchFamily="49" charset="-122"/>
                <a:ea typeface="楷体" panose="02010609060101010101" pitchFamily="49" charset="-122"/>
              </a:rPr>
              <a:t>是非重点机具核验</a:t>
            </a:r>
            <a:r>
              <a:rPr lang="zh-CN" altLang="zh-CN" sz="2800" b="1" dirty="0" smtClean="0">
                <a:latin typeface="楷体" panose="02010609060101010101" pitchFamily="49" charset="-122"/>
                <a:ea typeface="楷体" panose="02010609060101010101" pitchFamily="49" charset="-122"/>
              </a:rPr>
              <a:t>。</a:t>
            </a:r>
            <a:r>
              <a:rPr lang="zh-CN" altLang="zh-CN" sz="2800" b="1" dirty="0">
                <a:latin typeface="楷体" panose="02010609060101010101" pitchFamily="49" charset="-122"/>
                <a:ea typeface="楷体" panose="02010609060101010101" pitchFamily="49" charset="-122"/>
              </a:rPr>
              <a:t>对补贴额较低、风险可控度高的机具可采取补贴资金兑付后按比例抽查核验方式</a:t>
            </a:r>
            <a:r>
              <a:rPr lang="zh-CN" altLang="zh-CN" sz="2800" b="1" dirty="0" smtClean="0">
                <a:latin typeface="楷体" panose="02010609060101010101" pitchFamily="49" charset="-122"/>
                <a:ea typeface="楷体" panose="02010609060101010101" pitchFamily="49" charset="-122"/>
              </a:rPr>
              <a:t>进行</a:t>
            </a:r>
            <a:r>
              <a:rPr lang="zh-CN" altLang="en-US" sz="2800" b="1" dirty="0" smtClean="0">
                <a:latin typeface="楷体" panose="02010609060101010101" pitchFamily="49" charset="-122"/>
                <a:ea typeface="楷体" panose="02010609060101010101" pitchFamily="49" charset="-122"/>
              </a:rPr>
              <a:t>。</a:t>
            </a:r>
            <a:r>
              <a:rPr lang="zh-CN" altLang="zh-CN" sz="2800" b="1" dirty="0" smtClean="0">
                <a:latin typeface="楷体" panose="02010609060101010101" pitchFamily="49" charset="-122"/>
                <a:ea typeface="楷体" panose="02010609060101010101" pitchFamily="49" charset="-122"/>
              </a:rPr>
              <a:t>对实行牌证管理的补贴机具，可由农机安全监理机构在上牌过程中一并核验</a:t>
            </a:r>
            <a:r>
              <a:rPr lang="zh-CN" altLang="en-US" sz="2800" b="1" dirty="0" smtClean="0">
                <a:latin typeface="楷体" panose="02010609060101010101" pitchFamily="49" charset="-122"/>
                <a:ea typeface="楷体" panose="02010609060101010101" pitchFamily="49" charset="-122"/>
              </a:rPr>
              <a:t>。</a:t>
            </a:r>
            <a:r>
              <a:rPr lang="zh-CN" altLang="en-US" sz="2800" b="1" dirty="0" smtClean="0">
                <a:solidFill>
                  <a:srgbClr val="FF0000"/>
                </a:solidFill>
                <a:latin typeface="楷体" panose="02010609060101010101" pitchFamily="49" charset="-122"/>
                <a:ea typeface="楷体" panose="02010609060101010101" pitchFamily="49" charset="-122"/>
              </a:rPr>
              <a:t>④</a:t>
            </a:r>
            <a:r>
              <a:rPr lang="zh-CN" altLang="zh-CN" sz="2800" b="1" dirty="0" smtClean="0">
                <a:solidFill>
                  <a:srgbClr val="FF0000"/>
                </a:solidFill>
                <a:latin typeface="楷体" panose="02010609060101010101" pitchFamily="49" charset="-122"/>
                <a:ea typeface="楷体" panose="02010609060101010101" pitchFamily="49" charset="-122"/>
              </a:rPr>
              <a:t>复核</a:t>
            </a:r>
            <a:r>
              <a:rPr lang="zh-CN" altLang="zh-CN" sz="2800" b="1" dirty="0">
                <a:solidFill>
                  <a:srgbClr val="FF0000"/>
                </a:solidFill>
                <a:latin typeface="楷体" panose="02010609060101010101" pitchFamily="49" charset="-122"/>
                <a:ea typeface="楷体" panose="02010609060101010101" pitchFamily="49" charset="-122"/>
              </a:rPr>
              <a:t>登记</a:t>
            </a:r>
            <a:r>
              <a:rPr lang="zh-CN" altLang="en-US" sz="2800" b="1" dirty="0">
                <a:solidFill>
                  <a:srgbClr val="FF0000"/>
                </a:solidFill>
                <a:latin typeface="楷体" panose="02010609060101010101" pitchFamily="49" charset="-122"/>
                <a:ea typeface="楷体" panose="02010609060101010101" pitchFamily="49" charset="-122"/>
              </a:rPr>
              <a:t>。</a:t>
            </a:r>
            <a:r>
              <a:rPr lang="zh-CN" altLang="zh-CN" sz="2800" b="1" dirty="0">
                <a:latin typeface="楷体" panose="02010609060101010101" pitchFamily="49" charset="-122"/>
                <a:ea typeface="楷体" panose="02010609060101010101" pitchFamily="49" charset="-122"/>
              </a:rPr>
              <a:t>对资料核验、机具核验的程序、方式和签章的规范性进行</a:t>
            </a:r>
            <a:r>
              <a:rPr lang="zh-CN" altLang="en-US" sz="2800" b="1" dirty="0">
                <a:latin typeface="楷体" panose="02010609060101010101" pitchFamily="49" charset="-122"/>
                <a:ea typeface="楷体" panose="02010609060101010101" pitchFamily="49" charset="-122"/>
              </a:rPr>
              <a:t>集体符合。</a:t>
            </a:r>
            <a:r>
              <a:rPr lang="en-US" altLang="zh-CN" sz="2800" b="1" dirty="0">
                <a:latin typeface="楷体" panose="02010609060101010101" pitchFamily="49" charset="-122"/>
                <a:ea typeface="楷体" panose="02010609060101010101" pitchFamily="49" charset="-122"/>
              </a:rPr>
              <a:t/>
            </a:r>
            <a:br>
              <a:rPr lang="en-US" altLang="zh-CN" sz="2800" b="1" dirty="0">
                <a:latin typeface="楷体" panose="02010609060101010101" pitchFamily="49" charset="-122"/>
                <a:ea typeface="楷体" panose="02010609060101010101" pitchFamily="49" charset="-122"/>
              </a:rPr>
            </a:br>
            <a:endParaRPr lang="en-US" altLang="zh-CN" sz="2800" b="1" dirty="0" smtClean="0">
              <a:latin typeface="楷体" panose="02010609060101010101" pitchFamily="49" charset="-122"/>
              <a:ea typeface="楷体" panose="02010609060101010101" pitchFamily="49" charset="-122"/>
            </a:endParaRPr>
          </a:p>
          <a:p>
            <a:pPr marL="0" indent="0">
              <a:buNone/>
            </a:pPr>
            <a:endParaRPr lang="zh-CN" altLang="en-US" sz="2200" b="1" dirty="0">
              <a:solidFill>
                <a:srgbClr val="FF0000"/>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xmlns="" val="11238925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28649" y="477078"/>
            <a:ext cx="8018393" cy="5764696"/>
          </a:xfrm>
        </p:spPr>
        <p:txBody>
          <a:bodyPr>
            <a:normAutofit fontScale="90000"/>
          </a:bodyPr>
          <a:lstStyle/>
          <a:p>
            <a:pPr>
              <a:lnSpc>
                <a:spcPts val="4000"/>
              </a:lnSpc>
            </a:pPr>
            <a:r>
              <a:rPr lang="en-US" altLang="zh-CN" sz="3100" b="1" dirty="0" smtClean="0">
                <a:solidFill>
                  <a:srgbClr val="FF0000"/>
                </a:solidFill>
                <a:latin typeface="楷体" panose="02010609060101010101" pitchFamily="49" charset="-122"/>
                <a:ea typeface="楷体" panose="02010609060101010101" pitchFamily="49" charset="-122"/>
              </a:rPr>
              <a:t/>
            </a:r>
            <a:br>
              <a:rPr lang="en-US" altLang="zh-CN" sz="3100" b="1" dirty="0" smtClean="0">
                <a:solidFill>
                  <a:srgbClr val="FF0000"/>
                </a:solidFill>
                <a:latin typeface="楷体" panose="02010609060101010101" pitchFamily="49" charset="-122"/>
                <a:ea typeface="楷体" panose="02010609060101010101" pitchFamily="49" charset="-122"/>
              </a:rPr>
            </a:br>
            <a:r>
              <a:rPr lang="en-US" altLang="zh-CN" sz="3100" b="1" dirty="0">
                <a:solidFill>
                  <a:srgbClr val="FF0000"/>
                </a:solidFill>
                <a:latin typeface="楷体" panose="02010609060101010101" pitchFamily="49" charset="-122"/>
                <a:ea typeface="楷体" panose="02010609060101010101" pitchFamily="49" charset="-122"/>
              </a:rPr>
              <a:t/>
            </a:r>
            <a:br>
              <a:rPr lang="en-US" altLang="zh-CN" sz="3100" b="1" dirty="0">
                <a:solidFill>
                  <a:srgbClr val="FF0000"/>
                </a:solidFill>
                <a:latin typeface="楷体" panose="02010609060101010101" pitchFamily="49" charset="-122"/>
                <a:ea typeface="楷体" panose="02010609060101010101" pitchFamily="49" charset="-122"/>
              </a:rPr>
            </a:br>
            <a:r>
              <a:rPr lang="zh-CN" altLang="en-US" sz="3100" b="1" dirty="0" smtClean="0">
                <a:solidFill>
                  <a:srgbClr val="FF0000"/>
                </a:solidFill>
                <a:latin typeface="楷体" panose="02010609060101010101" pitchFamily="49" charset="-122"/>
                <a:ea typeface="楷体" panose="02010609060101010101" pitchFamily="49" charset="-122"/>
              </a:rPr>
              <a:t>⑤</a:t>
            </a:r>
            <a:r>
              <a:rPr lang="zh-CN" altLang="zh-CN" sz="3100" b="1" dirty="0" smtClean="0">
                <a:solidFill>
                  <a:srgbClr val="FF0000"/>
                </a:solidFill>
                <a:latin typeface="楷体" panose="02010609060101010101" pitchFamily="49" charset="-122"/>
                <a:ea typeface="楷体" panose="02010609060101010101" pitchFamily="49" charset="-122"/>
              </a:rPr>
              <a:t>公示报送</a:t>
            </a:r>
            <a:r>
              <a:rPr lang="zh-CN" altLang="en-US" sz="3100" b="1" dirty="0" smtClean="0">
                <a:solidFill>
                  <a:srgbClr val="FF0000"/>
                </a:solidFill>
                <a:latin typeface="楷体" panose="02010609060101010101" pitchFamily="49" charset="-122"/>
                <a:ea typeface="楷体" panose="02010609060101010101" pitchFamily="49" charset="-122"/>
              </a:rPr>
              <a:t>。</a:t>
            </a:r>
            <a:r>
              <a:rPr lang="zh-CN" altLang="zh-CN" sz="3100" b="1" dirty="0" smtClean="0">
                <a:latin typeface="楷体" panose="02010609060101010101" pitchFamily="49" charset="-122"/>
                <a:ea typeface="楷体" panose="02010609060101010101" pitchFamily="49" charset="-122"/>
              </a:rPr>
              <a:t>对通过复核的补贴申请信息进行为期不少于</a:t>
            </a:r>
            <a:r>
              <a:rPr lang="en-US" altLang="zh-CN" sz="3100" b="1" dirty="0" smtClean="0">
                <a:latin typeface="楷体" panose="02010609060101010101" pitchFamily="49" charset="-122"/>
                <a:ea typeface="楷体" panose="02010609060101010101" pitchFamily="49" charset="-122"/>
              </a:rPr>
              <a:t>30</a:t>
            </a:r>
            <a:r>
              <a:rPr lang="zh-CN" altLang="zh-CN" sz="3100" b="1" dirty="0" smtClean="0">
                <a:latin typeface="楷体" panose="02010609060101010101" pitchFamily="49" charset="-122"/>
                <a:ea typeface="楷体" panose="02010609060101010101" pitchFamily="49" charset="-122"/>
              </a:rPr>
              <a:t>天的公示，公示无异议后报送同级财政部门。</a:t>
            </a:r>
            <a:r>
              <a:rPr lang="en-US" altLang="zh-CN" sz="3100" b="1" dirty="0">
                <a:latin typeface="楷体" panose="02010609060101010101" pitchFamily="49" charset="-122"/>
                <a:ea typeface="楷体" panose="02010609060101010101" pitchFamily="49" charset="-122"/>
              </a:rPr>
              <a:t> </a:t>
            </a:r>
            <a:r>
              <a:rPr lang="en-US" altLang="zh-CN" sz="3100" b="1" dirty="0">
                <a:solidFill>
                  <a:srgbClr val="FF0000"/>
                </a:solidFill>
                <a:latin typeface="楷体" panose="02010609060101010101" pitchFamily="49" charset="-122"/>
                <a:ea typeface="楷体" panose="02010609060101010101" pitchFamily="49" charset="-122"/>
              </a:rPr>
              <a:t>⑥</a:t>
            </a:r>
            <a:r>
              <a:rPr lang="zh-CN" altLang="zh-CN" sz="3100" b="1" dirty="0" smtClean="0">
                <a:solidFill>
                  <a:srgbClr val="FF0000"/>
                </a:solidFill>
                <a:latin typeface="楷体" panose="02010609060101010101" pitchFamily="49" charset="-122"/>
                <a:ea typeface="楷体" panose="02010609060101010101" pitchFamily="49" charset="-122"/>
              </a:rPr>
              <a:t>资料处理</a:t>
            </a:r>
            <a:r>
              <a:rPr lang="zh-CN" altLang="en-US" sz="3100" b="1" dirty="0">
                <a:solidFill>
                  <a:srgbClr val="FF0000"/>
                </a:solidFill>
                <a:latin typeface="楷体" panose="02010609060101010101" pitchFamily="49" charset="-122"/>
                <a:ea typeface="楷体" panose="02010609060101010101" pitchFamily="49" charset="-122"/>
              </a:rPr>
              <a:t>。</a:t>
            </a:r>
            <a:r>
              <a:rPr lang="zh-CN" altLang="zh-CN" sz="3100" b="1" dirty="0" smtClean="0">
                <a:latin typeface="楷体" panose="02010609060101010101" pitchFamily="49" charset="-122"/>
                <a:ea typeface="楷体" panose="02010609060101010101" pitchFamily="49" charset="-122"/>
              </a:rPr>
              <a:t>对财政部门未提出疑义的补贴申请，将其核验资料留存备用备查，留存期限不少于</a:t>
            </a:r>
            <a:r>
              <a:rPr lang="en-US" altLang="zh-CN" sz="3100" b="1" dirty="0" smtClean="0">
                <a:latin typeface="楷体" panose="02010609060101010101" pitchFamily="49" charset="-122"/>
                <a:ea typeface="楷体" panose="02010609060101010101" pitchFamily="49" charset="-122"/>
              </a:rPr>
              <a:t>5</a:t>
            </a:r>
            <a:r>
              <a:rPr lang="zh-CN" altLang="zh-CN" sz="3100" b="1" dirty="0" smtClean="0">
                <a:latin typeface="楷体" panose="02010609060101010101" pitchFamily="49" charset="-122"/>
                <a:ea typeface="楷体" panose="02010609060101010101" pitchFamily="49" charset="-122"/>
              </a:rPr>
              <a:t>年。</a:t>
            </a:r>
            <a:r>
              <a:rPr lang="en-US" altLang="zh-CN" sz="3100" b="1" dirty="0" smtClean="0">
                <a:latin typeface="楷体" panose="02010609060101010101" pitchFamily="49" charset="-122"/>
                <a:ea typeface="楷体" panose="02010609060101010101" pitchFamily="49" charset="-122"/>
              </a:rPr>
              <a:t/>
            </a:r>
            <a:br>
              <a:rPr lang="en-US" altLang="zh-CN" sz="3100" b="1" dirty="0" smtClean="0">
                <a:latin typeface="楷体" panose="02010609060101010101" pitchFamily="49" charset="-122"/>
                <a:ea typeface="楷体" panose="02010609060101010101" pitchFamily="49" charset="-122"/>
              </a:rPr>
            </a:br>
            <a:r>
              <a:rPr lang="en-US" altLang="zh-CN" sz="3100" b="1" dirty="0" smtClean="0">
                <a:latin typeface="楷体" panose="02010609060101010101" pitchFamily="49" charset="-122"/>
                <a:ea typeface="楷体" panose="02010609060101010101" pitchFamily="49" charset="-122"/>
              </a:rPr>
              <a:t/>
            </a:r>
            <a:br>
              <a:rPr lang="en-US" altLang="zh-CN" sz="3100" b="1" dirty="0" smtClean="0">
                <a:latin typeface="楷体" panose="02010609060101010101" pitchFamily="49" charset="-122"/>
                <a:ea typeface="楷体" panose="02010609060101010101" pitchFamily="49" charset="-122"/>
              </a:rPr>
            </a:br>
            <a:r>
              <a:rPr lang="en-US" altLang="zh-CN" sz="3100" b="1" dirty="0" smtClean="0">
                <a:solidFill>
                  <a:srgbClr val="FF0000"/>
                </a:solidFill>
                <a:latin typeface="宋体" panose="02010600030101010101" pitchFamily="2" charset="-122"/>
                <a:ea typeface="宋体" panose="02010600030101010101" pitchFamily="2" charset="-122"/>
              </a:rPr>
              <a:t>6.</a:t>
            </a:r>
            <a:r>
              <a:rPr lang="zh-CN" altLang="zh-CN" sz="3100" b="1" dirty="0" smtClean="0">
                <a:solidFill>
                  <a:srgbClr val="FF0000"/>
                </a:solidFill>
                <a:latin typeface="宋体" panose="02010600030101010101" pitchFamily="2" charset="-122"/>
                <a:ea typeface="宋体" panose="02010600030101010101" pitchFamily="2" charset="-122"/>
              </a:rPr>
              <a:t>补贴</a:t>
            </a:r>
            <a:r>
              <a:rPr lang="zh-CN" altLang="zh-CN" sz="3100" b="1" dirty="0">
                <a:solidFill>
                  <a:srgbClr val="FF0000"/>
                </a:solidFill>
                <a:latin typeface="宋体" panose="02010600030101010101" pitchFamily="2" charset="-122"/>
                <a:ea typeface="宋体" panose="02010600030101010101" pitchFamily="2" charset="-122"/>
              </a:rPr>
              <a:t>资金兑付。</a:t>
            </a:r>
            <a:r>
              <a:rPr lang="zh-CN" altLang="zh-CN" sz="3100" b="1" dirty="0">
                <a:latin typeface="楷体" panose="02010609060101010101" pitchFamily="49" charset="-122"/>
                <a:ea typeface="楷体" panose="02010609060101010101" pitchFamily="49" charset="-122"/>
              </a:rPr>
              <a:t>县级农机化主管部门、财政部门按职责分工、时限要求对补贴相关申请资料进行形式审核，组织核验重点机具，由财政部门向符合要求的购机者发放补贴资金。</a:t>
            </a:r>
            <a:r>
              <a:rPr lang="en-US" altLang="zh-CN" sz="3100" b="1" dirty="0">
                <a:latin typeface="楷体" panose="02010609060101010101" pitchFamily="49" charset="-122"/>
                <a:ea typeface="楷体" panose="02010609060101010101" pitchFamily="49" charset="-122"/>
              </a:rPr>
              <a:t/>
            </a:r>
            <a:br>
              <a:rPr lang="en-US" altLang="zh-CN" sz="3100" b="1" dirty="0">
                <a:latin typeface="楷体" panose="02010609060101010101" pitchFamily="49" charset="-122"/>
                <a:ea typeface="楷体" panose="02010609060101010101" pitchFamily="49" charset="-122"/>
              </a:rPr>
            </a:br>
            <a:r>
              <a:rPr lang="en-US" altLang="zh-CN" sz="2800" b="1" dirty="0" smtClean="0">
                <a:latin typeface="楷体" panose="02010609060101010101" pitchFamily="49" charset="-122"/>
                <a:ea typeface="楷体" panose="02010609060101010101" pitchFamily="49" charset="-122"/>
              </a:rPr>
              <a:t/>
            </a:r>
            <a:br>
              <a:rPr lang="en-US" altLang="zh-CN" sz="2800" b="1" dirty="0" smtClean="0">
                <a:latin typeface="楷体" panose="02010609060101010101" pitchFamily="49" charset="-122"/>
                <a:ea typeface="楷体" panose="02010609060101010101" pitchFamily="49" charset="-122"/>
              </a:rPr>
            </a:br>
            <a:endParaRPr lang="zh-CN" altLang="en-US" sz="2800" dirty="0">
              <a:solidFill>
                <a:srgbClr val="FF0000"/>
              </a:solidFill>
            </a:endParaRPr>
          </a:p>
        </p:txBody>
      </p:sp>
    </p:spTree>
    <p:extLst>
      <p:ext uri="{BB962C8B-B14F-4D97-AF65-F5344CB8AC3E}">
        <p14:creationId xmlns:p14="http://schemas.microsoft.com/office/powerpoint/2010/main" xmlns="" val="11583683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628650" y="646043"/>
            <a:ext cx="7886700" cy="5530920"/>
          </a:xfrm>
        </p:spPr>
        <p:txBody>
          <a:bodyPr>
            <a:normAutofit/>
          </a:bodyPr>
          <a:lstStyle/>
          <a:p>
            <a:pPr marL="0" indent="0">
              <a:lnSpc>
                <a:spcPts val="4000"/>
              </a:lnSpc>
              <a:buNone/>
            </a:pPr>
            <a:r>
              <a:rPr lang="en-US" altLang="zh-CN" sz="2400" dirty="0" smtClean="0"/>
              <a:t>       </a:t>
            </a:r>
            <a:r>
              <a:rPr lang="zh-CN" altLang="zh-CN" sz="2800" dirty="0" smtClean="0"/>
              <a:t>对安装类、设施类或安全风险较高类补贴机具，可在生产应用一段时期后兑付补贴资金。</a:t>
            </a:r>
            <a:endParaRPr lang="en-US" altLang="zh-CN" sz="2800" dirty="0" smtClean="0"/>
          </a:p>
          <a:p>
            <a:pPr marL="0" indent="0">
              <a:lnSpc>
                <a:spcPts val="4000"/>
              </a:lnSpc>
              <a:buNone/>
            </a:pPr>
            <a:r>
              <a:rPr lang="en-US" altLang="zh-CN" sz="2800" dirty="0" smtClean="0"/>
              <a:t>      </a:t>
            </a:r>
            <a:r>
              <a:rPr lang="zh-CN" altLang="zh-CN" sz="2800" dirty="0" smtClean="0">
                <a:solidFill>
                  <a:srgbClr val="FF0000"/>
                </a:solidFill>
              </a:rPr>
              <a:t>个人</a:t>
            </a:r>
            <a:r>
              <a:rPr lang="zh-CN" altLang="en-US" sz="2800" dirty="0" smtClean="0">
                <a:solidFill>
                  <a:srgbClr val="FF0000"/>
                </a:solidFill>
              </a:rPr>
              <a:t>购机者补贴资金兑付到个人惠农</a:t>
            </a:r>
            <a:r>
              <a:rPr lang="en-US" altLang="zh-CN" sz="2800" dirty="0" smtClean="0">
                <a:solidFill>
                  <a:srgbClr val="FF0000"/>
                </a:solidFill>
              </a:rPr>
              <a:t>”</a:t>
            </a:r>
            <a:r>
              <a:rPr lang="zh-CN" altLang="en-US" sz="2800" dirty="0" smtClean="0">
                <a:solidFill>
                  <a:srgbClr val="FF0000"/>
                </a:solidFill>
              </a:rPr>
              <a:t>一卡通”账户；</a:t>
            </a:r>
            <a:endParaRPr lang="en-US" altLang="zh-CN" sz="2800" dirty="0" smtClean="0">
              <a:solidFill>
                <a:srgbClr val="FF0000"/>
              </a:solidFill>
            </a:endParaRPr>
          </a:p>
          <a:p>
            <a:pPr marL="0" indent="0">
              <a:lnSpc>
                <a:spcPts val="4000"/>
              </a:lnSpc>
              <a:buNone/>
            </a:pPr>
            <a:r>
              <a:rPr lang="en-US" altLang="zh-CN" sz="2800" dirty="0" smtClean="0"/>
              <a:t>      </a:t>
            </a:r>
            <a:r>
              <a:rPr lang="zh-CN" altLang="zh-CN" sz="2800" dirty="0" smtClean="0">
                <a:solidFill>
                  <a:srgbClr val="FF0000"/>
                </a:solidFill>
              </a:rPr>
              <a:t>农业生产经营组织</a:t>
            </a:r>
            <a:r>
              <a:rPr lang="zh-CN" altLang="en-US" sz="2800" dirty="0" smtClean="0">
                <a:solidFill>
                  <a:srgbClr val="FF0000"/>
                </a:solidFill>
              </a:rPr>
              <a:t>补贴资金兑付到银行开户对公账户。</a:t>
            </a:r>
            <a:endParaRPr lang="en-US" altLang="zh-CN" sz="2800" dirty="0" smtClean="0">
              <a:solidFill>
                <a:srgbClr val="FF0000"/>
              </a:solidFill>
            </a:endParaRPr>
          </a:p>
          <a:p>
            <a:pPr marL="0" indent="0">
              <a:lnSpc>
                <a:spcPts val="4000"/>
              </a:lnSpc>
              <a:buNone/>
            </a:pPr>
            <a:r>
              <a:rPr lang="en-US" altLang="zh-CN" sz="2800" dirty="0" smtClean="0">
                <a:solidFill>
                  <a:srgbClr val="FF0000"/>
                </a:solidFill>
              </a:rPr>
              <a:t>      </a:t>
            </a:r>
            <a:r>
              <a:rPr lang="zh-CN" altLang="en-US" sz="2800" dirty="0" smtClean="0">
                <a:solidFill>
                  <a:srgbClr val="FF0000"/>
                </a:solidFill>
              </a:rPr>
              <a:t>时限要求：</a:t>
            </a:r>
            <a:r>
              <a:rPr lang="zh-CN" altLang="zh-CN" sz="2800" dirty="0" smtClean="0"/>
              <a:t>一般要求从受理到补贴资金兑付四个月内完结。</a:t>
            </a:r>
            <a:endParaRPr lang="en-US" altLang="zh-CN" sz="2800" dirty="0" smtClean="0"/>
          </a:p>
          <a:p>
            <a:pPr marL="0" indent="0">
              <a:lnSpc>
                <a:spcPts val="3500"/>
              </a:lnSpc>
              <a:buNone/>
            </a:pPr>
            <a:endParaRPr lang="zh-CN" altLang="zh-CN" sz="2000" dirty="0" smtClean="0"/>
          </a:p>
          <a:p>
            <a:endParaRPr lang="zh-CN" altLang="en-US" dirty="0"/>
          </a:p>
        </p:txBody>
      </p:sp>
    </p:spTree>
    <p:extLst>
      <p:ext uri="{BB962C8B-B14F-4D97-AF65-F5344CB8AC3E}">
        <p14:creationId xmlns:p14="http://schemas.microsoft.com/office/powerpoint/2010/main" xmlns="" val="7259814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628650" y="496958"/>
            <a:ext cx="7886700" cy="5680006"/>
          </a:xfrm>
        </p:spPr>
        <p:txBody>
          <a:bodyPr>
            <a:normAutofit/>
          </a:bodyPr>
          <a:lstStyle/>
          <a:p>
            <a:pPr marL="0" indent="0">
              <a:buNone/>
            </a:pPr>
            <a:r>
              <a:rPr lang="zh-CN" altLang="en-US" sz="3200" dirty="0" smtClean="0">
                <a:solidFill>
                  <a:srgbClr val="FF0000"/>
                </a:solidFill>
              </a:rPr>
              <a:t>（五）农机购置补贴“一卡通” 主要问题</a:t>
            </a:r>
            <a:endParaRPr lang="en-US" altLang="zh-CN" sz="3200" dirty="0" smtClean="0">
              <a:solidFill>
                <a:srgbClr val="FF0000"/>
              </a:solidFill>
            </a:endParaRPr>
          </a:p>
          <a:p>
            <a:pPr marL="0" indent="0">
              <a:lnSpc>
                <a:spcPts val="3500"/>
              </a:lnSpc>
              <a:buNone/>
            </a:pPr>
            <a:r>
              <a:rPr lang="en-US" altLang="zh-CN" sz="2800" b="1" dirty="0">
                <a:latin typeface="楷体" panose="02010609060101010101" pitchFamily="49" charset="-122"/>
                <a:ea typeface="楷体" panose="02010609060101010101" pitchFamily="49" charset="-122"/>
                <a:cs typeface="+mj-cs"/>
              </a:rPr>
              <a:t>   </a:t>
            </a:r>
            <a:r>
              <a:rPr lang="en-US" altLang="zh-CN" sz="2800" b="1" dirty="0" smtClean="0">
                <a:latin typeface="楷体" panose="02010609060101010101" pitchFamily="49" charset="-122"/>
                <a:ea typeface="楷体" panose="02010609060101010101" pitchFamily="49" charset="-122"/>
                <a:cs typeface="+mj-cs"/>
              </a:rPr>
              <a:t> 1</a:t>
            </a:r>
            <a:r>
              <a:rPr lang="en-US" altLang="zh-CN" sz="2800" b="1" dirty="0">
                <a:latin typeface="楷体" panose="02010609060101010101" pitchFamily="49" charset="-122"/>
                <a:ea typeface="楷体" panose="02010609060101010101" pitchFamily="49" charset="-122"/>
                <a:cs typeface="+mj-cs"/>
              </a:rPr>
              <a:t>.</a:t>
            </a:r>
            <a:r>
              <a:rPr lang="zh-CN" altLang="en-US" sz="2800" b="1" dirty="0">
                <a:latin typeface="楷体" panose="02010609060101010101" pitchFamily="49" charset="-122"/>
                <a:ea typeface="楷体" panose="02010609060101010101" pitchFamily="49" charset="-122"/>
                <a:cs typeface="+mj-cs"/>
              </a:rPr>
              <a:t>信息公开及</a:t>
            </a:r>
            <a:r>
              <a:rPr lang="zh-CN" altLang="zh-CN" sz="2800" b="1" dirty="0">
                <a:latin typeface="楷体" panose="02010609060101010101" pitchFamily="49" charset="-122"/>
                <a:ea typeface="楷体" panose="02010609060101010101" pitchFamily="49" charset="-122"/>
                <a:cs typeface="+mj-cs"/>
              </a:rPr>
              <a:t>政策</a:t>
            </a:r>
            <a:r>
              <a:rPr lang="zh-CN" altLang="zh-CN" sz="2800" b="1" dirty="0" smtClean="0">
                <a:latin typeface="楷体" panose="02010609060101010101" pitchFamily="49" charset="-122"/>
                <a:ea typeface="楷体" panose="02010609060101010101" pitchFamily="49" charset="-122"/>
                <a:cs typeface="+mj-cs"/>
              </a:rPr>
              <a:t>宣传</a:t>
            </a:r>
            <a:r>
              <a:rPr lang="zh-CN" altLang="en-US" sz="2800" b="1" dirty="0" smtClean="0">
                <a:latin typeface="楷体" panose="02010609060101010101" pitchFamily="49" charset="-122"/>
                <a:ea typeface="楷体" panose="02010609060101010101" pitchFamily="49" charset="-122"/>
                <a:cs typeface="+mj-cs"/>
              </a:rPr>
              <a:t>工作</a:t>
            </a:r>
            <a:r>
              <a:rPr lang="zh-CN" altLang="zh-CN" sz="2800" b="1" dirty="0" smtClean="0">
                <a:latin typeface="楷体" panose="02010609060101010101" pitchFamily="49" charset="-122"/>
                <a:ea typeface="楷体" panose="02010609060101010101" pitchFamily="49" charset="-122"/>
                <a:cs typeface="+mj-cs"/>
              </a:rPr>
              <a:t>不</a:t>
            </a:r>
            <a:r>
              <a:rPr lang="zh-CN" altLang="zh-CN" sz="2800" b="1" dirty="0">
                <a:latin typeface="楷体" panose="02010609060101010101" pitchFamily="49" charset="-122"/>
                <a:ea typeface="楷体" panose="02010609060101010101" pitchFamily="49" charset="-122"/>
                <a:cs typeface="+mj-cs"/>
              </a:rPr>
              <a:t>到位</a:t>
            </a:r>
            <a:r>
              <a:rPr lang="zh-CN" altLang="zh-CN" sz="2800" b="1" dirty="0" smtClean="0">
                <a:latin typeface="楷体" panose="02010609060101010101" pitchFamily="49" charset="-122"/>
                <a:ea typeface="楷体" panose="02010609060101010101" pitchFamily="49" charset="-122"/>
                <a:cs typeface="+mj-cs"/>
              </a:rPr>
              <a:t>，</a:t>
            </a:r>
            <a:r>
              <a:rPr lang="zh-CN" altLang="en-US" sz="2800" b="1" dirty="0" smtClean="0">
                <a:latin typeface="楷体" panose="02010609060101010101" pitchFamily="49" charset="-122"/>
                <a:ea typeface="楷体" panose="02010609060101010101" pitchFamily="49" charset="-122"/>
                <a:cs typeface="+mj-cs"/>
              </a:rPr>
              <a:t>公示信息不完整，许多补贴产品</a:t>
            </a:r>
            <a:r>
              <a:rPr lang="zh-CN" altLang="zh-CN" sz="2800" b="1" dirty="0" smtClean="0">
                <a:latin typeface="楷体" panose="02010609060101010101" pitchFamily="49" charset="-122"/>
                <a:ea typeface="楷体" panose="02010609060101010101" pitchFamily="49" charset="-122"/>
                <a:cs typeface="+mj-cs"/>
              </a:rPr>
              <a:t>群众</a:t>
            </a:r>
            <a:r>
              <a:rPr lang="zh-CN" altLang="en-US" sz="2800" b="1" dirty="0" smtClean="0">
                <a:latin typeface="楷体" panose="02010609060101010101" pitchFamily="49" charset="-122"/>
                <a:ea typeface="楷体" panose="02010609060101010101" pitchFamily="49" charset="-122"/>
                <a:cs typeface="+mj-cs"/>
              </a:rPr>
              <a:t>还不知道</a:t>
            </a:r>
            <a:r>
              <a:rPr lang="zh-CN" altLang="zh-CN" sz="2800" b="1" dirty="0" smtClean="0">
                <a:latin typeface="楷体" panose="02010609060101010101" pitchFamily="49" charset="-122"/>
                <a:ea typeface="楷体" panose="02010609060101010101" pitchFamily="49" charset="-122"/>
                <a:cs typeface="+mj-cs"/>
              </a:rPr>
              <a:t>。</a:t>
            </a:r>
            <a:endParaRPr lang="zh-CN" altLang="zh-CN" sz="2800" b="1" dirty="0">
              <a:latin typeface="楷体" panose="02010609060101010101" pitchFamily="49" charset="-122"/>
              <a:ea typeface="楷体" panose="02010609060101010101" pitchFamily="49" charset="-122"/>
              <a:cs typeface="+mj-cs"/>
            </a:endParaRPr>
          </a:p>
          <a:p>
            <a:pPr marL="0" indent="0">
              <a:lnSpc>
                <a:spcPts val="3500"/>
              </a:lnSpc>
              <a:buNone/>
            </a:pPr>
            <a:r>
              <a:rPr lang="en-US" altLang="zh-CN" sz="2800" b="1" dirty="0">
                <a:latin typeface="楷体" panose="02010609060101010101" pitchFamily="49" charset="-122"/>
                <a:ea typeface="楷体" panose="02010609060101010101" pitchFamily="49" charset="-122"/>
                <a:cs typeface="+mj-cs"/>
              </a:rPr>
              <a:t>    </a:t>
            </a:r>
            <a:r>
              <a:rPr lang="en-US" altLang="zh-CN" sz="2800" b="1" dirty="0" smtClean="0">
                <a:latin typeface="楷体" panose="02010609060101010101" pitchFamily="49" charset="-122"/>
                <a:ea typeface="楷体" panose="02010609060101010101" pitchFamily="49" charset="-122"/>
                <a:cs typeface="+mj-cs"/>
              </a:rPr>
              <a:t>2.</a:t>
            </a:r>
            <a:r>
              <a:rPr lang="zh-CN" altLang="zh-CN" sz="2800" b="1" dirty="0" smtClean="0">
                <a:latin typeface="楷体" panose="02010609060101010101" pitchFamily="49" charset="-122"/>
                <a:ea typeface="楷体" panose="02010609060101010101" pitchFamily="49" charset="-122"/>
                <a:cs typeface="+mj-cs"/>
              </a:rPr>
              <a:t>补贴</a:t>
            </a:r>
            <a:r>
              <a:rPr lang="zh-CN" altLang="zh-CN" sz="2800" b="1" dirty="0">
                <a:latin typeface="楷体" panose="02010609060101010101" pitchFamily="49" charset="-122"/>
                <a:ea typeface="楷体" panose="02010609060101010101" pitchFamily="49" charset="-122"/>
                <a:cs typeface="+mj-cs"/>
              </a:rPr>
              <a:t>操作方面</a:t>
            </a:r>
            <a:r>
              <a:rPr lang="zh-CN" altLang="zh-CN" sz="2800" b="1" dirty="0" smtClean="0">
                <a:latin typeface="楷体" panose="02010609060101010101" pitchFamily="49" charset="-122"/>
                <a:ea typeface="楷体" panose="02010609060101010101" pitchFamily="49" charset="-122"/>
                <a:cs typeface="+mj-cs"/>
              </a:rPr>
              <a:t>。</a:t>
            </a:r>
            <a:r>
              <a:rPr lang="zh-CN" altLang="zh-CN" sz="2800" b="1" dirty="0" smtClean="0">
                <a:solidFill>
                  <a:srgbClr val="FF0000"/>
                </a:solidFill>
                <a:latin typeface="楷体" panose="02010609060101010101" pitchFamily="49" charset="-122"/>
                <a:ea typeface="楷体" panose="02010609060101010101" pitchFamily="49" charset="-122"/>
                <a:cs typeface="+mj-cs"/>
              </a:rPr>
              <a:t>一</a:t>
            </a:r>
            <a:r>
              <a:rPr lang="zh-CN" altLang="zh-CN" sz="2800" b="1" dirty="0">
                <a:solidFill>
                  <a:srgbClr val="FF0000"/>
                </a:solidFill>
                <a:latin typeface="楷体" panose="02010609060101010101" pitchFamily="49" charset="-122"/>
                <a:ea typeface="楷体" panose="02010609060101010101" pitchFamily="49" charset="-122"/>
                <a:cs typeface="+mj-cs"/>
              </a:rPr>
              <a:t>是</a:t>
            </a:r>
            <a:r>
              <a:rPr lang="zh-CN" altLang="zh-CN" sz="2800" b="1" dirty="0">
                <a:latin typeface="楷体" panose="02010609060101010101" pitchFamily="49" charset="-122"/>
                <a:ea typeface="楷体" panose="02010609060101010101" pitchFamily="49" charset="-122"/>
                <a:cs typeface="+mj-cs"/>
              </a:rPr>
              <a:t>机具核验</a:t>
            </a:r>
            <a:r>
              <a:rPr lang="zh-CN" altLang="zh-CN" sz="2800" b="1" dirty="0" smtClean="0">
                <a:latin typeface="楷体" panose="02010609060101010101" pitchFamily="49" charset="-122"/>
                <a:ea typeface="楷体" panose="02010609060101010101" pitchFamily="49" charset="-122"/>
                <a:cs typeface="+mj-cs"/>
              </a:rPr>
              <a:t>流于形式</a:t>
            </a:r>
            <a:r>
              <a:rPr lang="zh-CN" altLang="en-US" sz="2800" b="1" dirty="0" smtClean="0">
                <a:latin typeface="楷体" panose="02010609060101010101" pitchFamily="49" charset="-122"/>
                <a:ea typeface="楷体" panose="02010609060101010101" pitchFamily="49" charset="-122"/>
                <a:cs typeface="+mj-cs"/>
              </a:rPr>
              <a:t>，核查不规范</a:t>
            </a:r>
            <a:r>
              <a:rPr lang="zh-CN" altLang="zh-CN" sz="2800" b="1" dirty="0" smtClean="0">
                <a:latin typeface="楷体" panose="02010609060101010101" pitchFamily="49" charset="-122"/>
                <a:ea typeface="楷体" panose="02010609060101010101" pitchFamily="49" charset="-122"/>
                <a:cs typeface="+mj-cs"/>
              </a:rPr>
              <a:t>。</a:t>
            </a:r>
            <a:r>
              <a:rPr lang="zh-CN" altLang="zh-CN" sz="2800" b="1" dirty="0">
                <a:solidFill>
                  <a:srgbClr val="FF0000"/>
                </a:solidFill>
                <a:latin typeface="楷体" panose="02010609060101010101" pitchFamily="49" charset="-122"/>
                <a:ea typeface="楷体" panose="02010609060101010101" pitchFamily="49" charset="-122"/>
                <a:cs typeface="+mj-cs"/>
              </a:rPr>
              <a:t>二是</a:t>
            </a:r>
            <a:r>
              <a:rPr lang="zh-CN" altLang="zh-CN" sz="2800" b="1" dirty="0">
                <a:latin typeface="楷体" panose="02010609060101010101" pitchFamily="49" charset="-122"/>
                <a:ea typeface="楷体" panose="02010609060101010101" pitchFamily="49" charset="-122"/>
                <a:cs typeface="+mj-cs"/>
              </a:rPr>
              <a:t>信息公示不</a:t>
            </a:r>
            <a:r>
              <a:rPr lang="zh-CN" altLang="zh-CN" sz="2800" b="1" dirty="0" smtClean="0">
                <a:latin typeface="楷体" panose="02010609060101010101" pitchFamily="49" charset="-122"/>
                <a:ea typeface="楷体" panose="02010609060101010101" pitchFamily="49" charset="-122"/>
                <a:cs typeface="+mj-cs"/>
              </a:rPr>
              <a:t>到位</a:t>
            </a:r>
            <a:r>
              <a:rPr lang="zh-CN" altLang="en-US" sz="2800" b="1" dirty="0" smtClean="0">
                <a:latin typeface="楷体" panose="02010609060101010101" pitchFamily="49" charset="-122"/>
                <a:ea typeface="楷体" panose="02010609060101010101" pitchFamily="49" charset="-122"/>
                <a:cs typeface="+mj-cs"/>
              </a:rPr>
              <a:t>，没有与省级农机购置补贴情况公开链接</a:t>
            </a:r>
            <a:r>
              <a:rPr lang="zh-CN" altLang="zh-CN" sz="2800" b="1" dirty="0" smtClean="0">
                <a:latin typeface="楷体" panose="02010609060101010101" pitchFamily="49" charset="-122"/>
                <a:ea typeface="楷体" panose="02010609060101010101" pitchFamily="49" charset="-122"/>
                <a:cs typeface="+mj-cs"/>
              </a:rPr>
              <a:t>。</a:t>
            </a:r>
            <a:r>
              <a:rPr lang="zh-CN" altLang="zh-CN" sz="2800" b="1" dirty="0">
                <a:solidFill>
                  <a:srgbClr val="FF0000"/>
                </a:solidFill>
                <a:latin typeface="楷体" panose="02010609060101010101" pitchFamily="49" charset="-122"/>
                <a:ea typeface="楷体" panose="02010609060101010101" pitchFamily="49" charset="-122"/>
                <a:cs typeface="+mj-cs"/>
              </a:rPr>
              <a:t>三是</a:t>
            </a:r>
            <a:r>
              <a:rPr lang="zh-CN" altLang="zh-CN" sz="2800" b="1" dirty="0">
                <a:latin typeface="楷体" panose="02010609060101010101" pitchFamily="49" charset="-122"/>
                <a:ea typeface="楷体" panose="02010609060101010101" pitchFamily="49" charset="-122"/>
                <a:cs typeface="+mj-cs"/>
              </a:rPr>
              <a:t>县区实施方案制定的内容不严谨。部分县级农机购置补贴方案与省上要求存在一定差距，主要包括方案中对购机数量、办理时限、购机后处置等进行了无效的</a:t>
            </a:r>
            <a:r>
              <a:rPr lang="zh-CN" altLang="zh-CN" sz="2800" b="1" dirty="0" smtClean="0">
                <a:latin typeface="楷体" panose="02010609060101010101" pitchFamily="49" charset="-122"/>
                <a:ea typeface="楷体" panose="02010609060101010101" pitchFamily="49" charset="-122"/>
                <a:cs typeface="+mj-cs"/>
              </a:rPr>
              <a:t>限制</a:t>
            </a:r>
            <a:r>
              <a:rPr lang="zh-CN" altLang="en-US" sz="2800" b="1" dirty="0" smtClean="0">
                <a:latin typeface="楷体" panose="02010609060101010101" pitchFamily="49" charset="-122"/>
                <a:ea typeface="楷体" panose="02010609060101010101" pitchFamily="49" charset="-122"/>
                <a:cs typeface="+mj-cs"/>
              </a:rPr>
              <a:t>。</a:t>
            </a:r>
            <a:r>
              <a:rPr lang="zh-CN" altLang="en-US" sz="2800" b="1" dirty="0" smtClean="0">
                <a:solidFill>
                  <a:srgbClr val="FF0000"/>
                </a:solidFill>
                <a:latin typeface="楷体" panose="02010609060101010101" pitchFamily="49" charset="-122"/>
                <a:ea typeface="楷体" panose="02010609060101010101" pitchFamily="49" charset="-122"/>
                <a:cs typeface="+mj-cs"/>
              </a:rPr>
              <a:t>四</a:t>
            </a:r>
            <a:r>
              <a:rPr lang="zh-CN" altLang="zh-CN" sz="2800" b="1" dirty="0" smtClean="0">
                <a:solidFill>
                  <a:srgbClr val="FF0000"/>
                </a:solidFill>
                <a:latin typeface="楷体" panose="02010609060101010101" pitchFamily="49" charset="-122"/>
                <a:ea typeface="楷体" panose="02010609060101010101" pitchFamily="49" charset="-122"/>
                <a:cs typeface="+mj-cs"/>
              </a:rPr>
              <a:t>是</a:t>
            </a:r>
            <a:r>
              <a:rPr lang="zh-CN" altLang="zh-CN" sz="2800" b="1" dirty="0">
                <a:latin typeface="楷体" panose="02010609060101010101" pitchFamily="49" charset="-122"/>
                <a:ea typeface="楷体" panose="02010609060101010101" pitchFamily="49" charset="-122"/>
                <a:cs typeface="+mj-cs"/>
              </a:rPr>
              <a:t>省级补贴政策指导性和操作性还需要进一步明确和完善</a:t>
            </a:r>
            <a:r>
              <a:rPr lang="zh-CN" altLang="zh-CN" sz="2800" b="1" dirty="0" smtClean="0">
                <a:latin typeface="楷体" panose="02010609060101010101" pitchFamily="49" charset="-122"/>
                <a:ea typeface="楷体" panose="02010609060101010101" pitchFamily="49" charset="-122"/>
                <a:cs typeface="+mj-cs"/>
              </a:rPr>
              <a:t>。</a:t>
            </a:r>
            <a:r>
              <a:rPr lang="zh-CN" altLang="en-US" sz="2800" b="1" dirty="0" smtClean="0">
                <a:solidFill>
                  <a:srgbClr val="FF0000"/>
                </a:solidFill>
                <a:latin typeface="楷体" panose="02010609060101010101" pitchFamily="49" charset="-122"/>
                <a:ea typeface="楷体" panose="02010609060101010101" pitchFamily="49" charset="-122"/>
                <a:cs typeface="+mj-cs"/>
              </a:rPr>
              <a:t>五</a:t>
            </a:r>
            <a:r>
              <a:rPr lang="zh-CN" altLang="zh-CN" sz="2800" b="1" dirty="0" smtClean="0">
                <a:solidFill>
                  <a:srgbClr val="FF0000"/>
                </a:solidFill>
                <a:latin typeface="楷体" panose="02010609060101010101" pitchFamily="49" charset="-122"/>
                <a:ea typeface="楷体" panose="02010609060101010101" pitchFamily="49" charset="-122"/>
                <a:cs typeface="+mj-cs"/>
              </a:rPr>
              <a:t>是</a:t>
            </a:r>
            <a:r>
              <a:rPr lang="zh-CN" altLang="zh-CN" sz="2800" b="1" dirty="0">
                <a:latin typeface="楷体" panose="02010609060101010101" pitchFamily="49" charset="-122"/>
                <a:ea typeface="楷体" panose="02010609060101010101" pitchFamily="49" charset="-122"/>
                <a:cs typeface="+mj-cs"/>
              </a:rPr>
              <a:t>各乡镇级政府在补贴实施工作中参与度不够。</a:t>
            </a:r>
          </a:p>
          <a:p>
            <a:endParaRPr lang="zh-CN" altLang="en-US" dirty="0"/>
          </a:p>
        </p:txBody>
      </p:sp>
    </p:spTree>
    <p:extLst>
      <p:ext uri="{BB962C8B-B14F-4D97-AF65-F5344CB8AC3E}">
        <p14:creationId xmlns:p14="http://schemas.microsoft.com/office/powerpoint/2010/main" xmlns="" val="36630789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1"/>
          </p:nvPr>
        </p:nvSpPr>
        <p:spPr>
          <a:xfrm>
            <a:off x="623888" y="755374"/>
            <a:ext cx="7886700" cy="5635487"/>
          </a:xfrm>
        </p:spPr>
        <p:txBody>
          <a:bodyPr>
            <a:normAutofit/>
          </a:bodyPr>
          <a:lstStyle/>
          <a:p>
            <a:pPr>
              <a:lnSpc>
                <a:spcPts val="3500"/>
              </a:lnSpc>
            </a:pPr>
            <a:r>
              <a:rPr lang="en-US" altLang="zh-CN" sz="2400" dirty="0" smtClean="0">
                <a:solidFill>
                  <a:srgbClr val="FF0000"/>
                </a:solidFill>
                <a:latin typeface="楷体" panose="02010609060101010101" pitchFamily="49" charset="-122"/>
                <a:ea typeface="楷体" panose="02010609060101010101" pitchFamily="49" charset="-122"/>
              </a:rPr>
              <a:t>     </a:t>
            </a:r>
            <a:r>
              <a:rPr lang="en-US" altLang="zh-CN" sz="2400" dirty="0" smtClean="0">
                <a:solidFill>
                  <a:schemeClr val="tx1"/>
                </a:solidFill>
                <a:latin typeface="楷体" panose="02010609060101010101" pitchFamily="49" charset="-122"/>
                <a:ea typeface="楷体" panose="02010609060101010101" pitchFamily="49" charset="-122"/>
              </a:rPr>
              <a:t>3.</a:t>
            </a:r>
            <a:r>
              <a:rPr lang="zh-CN" altLang="zh-CN" sz="2800" b="1" dirty="0" smtClean="0">
                <a:solidFill>
                  <a:schemeClr val="tx1"/>
                </a:solidFill>
                <a:latin typeface="楷体" panose="02010609060101010101" pitchFamily="49" charset="-122"/>
                <a:ea typeface="楷体" panose="02010609060101010101" pitchFamily="49" charset="-122"/>
                <a:cs typeface="+mj-cs"/>
              </a:rPr>
              <a:t>资金</a:t>
            </a:r>
            <a:r>
              <a:rPr lang="zh-CN" altLang="zh-CN" sz="2800" b="1" dirty="0">
                <a:solidFill>
                  <a:schemeClr val="tx1"/>
                </a:solidFill>
                <a:latin typeface="楷体" panose="02010609060101010101" pitchFamily="49" charset="-122"/>
                <a:ea typeface="楷体" panose="02010609060101010101" pitchFamily="49" charset="-122"/>
                <a:cs typeface="+mj-cs"/>
              </a:rPr>
              <a:t>管理方面。</a:t>
            </a:r>
            <a:r>
              <a:rPr lang="zh-CN" altLang="zh-CN" sz="2800" b="1" dirty="0">
                <a:solidFill>
                  <a:srgbClr val="FF0000"/>
                </a:solidFill>
                <a:latin typeface="楷体" panose="02010609060101010101" pitchFamily="49" charset="-122"/>
                <a:ea typeface="楷体" panose="02010609060101010101" pitchFamily="49" charset="-122"/>
                <a:cs typeface="+mj-cs"/>
              </a:rPr>
              <a:t>一</a:t>
            </a:r>
            <a:r>
              <a:rPr lang="zh-CN" altLang="zh-CN" sz="2800" b="1" dirty="0" smtClean="0">
                <a:solidFill>
                  <a:srgbClr val="FF0000"/>
                </a:solidFill>
                <a:latin typeface="楷体" panose="02010609060101010101" pitchFamily="49" charset="-122"/>
                <a:ea typeface="楷体" panose="02010609060101010101" pitchFamily="49" charset="-122"/>
                <a:cs typeface="+mj-cs"/>
              </a:rPr>
              <a:t>是</a:t>
            </a:r>
            <a:r>
              <a:rPr lang="zh-CN" altLang="en-US" sz="2800" b="1" dirty="0">
                <a:solidFill>
                  <a:schemeClr val="tx1"/>
                </a:solidFill>
                <a:latin typeface="楷体" panose="02010609060101010101" pitchFamily="49" charset="-122"/>
                <a:ea typeface="楷体" panose="02010609060101010101" pitchFamily="49" charset="-122"/>
                <a:cs typeface="+mj-cs"/>
              </a:rPr>
              <a:t>信用社</a:t>
            </a:r>
            <a:r>
              <a:rPr lang="zh-CN" altLang="zh-CN" sz="2800" b="1" dirty="0">
                <a:solidFill>
                  <a:schemeClr val="tx1"/>
                </a:solidFill>
                <a:latin typeface="楷体" panose="02010609060101010101" pitchFamily="49" charset="-122"/>
                <a:ea typeface="楷体" panose="02010609060101010101" pitchFamily="49" charset="-122"/>
                <a:cs typeface="+mj-cs"/>
              </a:rPr>
              <a:t>资</a:t>
            </a:r>
            <a:r>
              <a:rPr lang="zh-CN" altLang="zh-CN" sz="2800" b="1" dirty="0" smtClean="0">
                <a:solidFill>
                  <a:schemeClr val="tx1"/>
                </a:solidFill>
                <a:latin typeface="楷体" panose="02010609060101010101" pitchFamily="49" charset="-122"/>
                <a:ea typeface="楷体" panose="02010609060101010101" pitchFamily="49" charset="-122"/>
                <a:cs typeface="+mj-cs"/>
              </a:rPr>
              <a:t>金兑付</a:t>
            </a:r>
            <a:r>
              <a:rPr lang="zh-CN" altLang="en-US" sz="2800" b="1" dirty="0" smtClean="0">
                <a:solidFill>
                  <a:schemeClr val="tx1"/>
                </a:solidFill>
                <a:latin typeface="楷体" panose="02010609060101010101" pitchFamily="49" charset="-122"/>
                <a:ea typeface="楷体" panose="02010609060101010101" pitchFamily="49" charset="-122"/>
                <a:cs typeface="+mj-cs"/>
              </a:rPr>
              <a:t>摘要录入错误；</a:t>
            </a:r>
            <a:r>
              <a:rPr lang="zh-CN" altLang="zh-CN" sz="2800" b="1" dirty="0" smtClean="0">
                <a:solidFill>
                  <a:srgbClr val="FF0000"/>
                </a:solidFill>
                <a:latin typeface="楷体" panose="02010609060101010101" pitchFamily="49" charset="-122"/>
                <a:ea typeface="楷体" panose="02010609060101010101" pitchFamily="49" charset="-122"/>
                <a:cs typeface="+mj-cs"/>
              </a:rPr>
              <a:t>二是</a:t>
            </a:r>
            <a:r>
              <a:rPr lang="zh-CN" altLang="en-US" sz="2800" b="1" dirty="0">
                <a:solidFill>
                  <a:schemeClr val="tx1"/>
                </a:solidFill>
                <a:latin typeface="楷体" panose="02010609060101010101" pitchFamily="49" charset="-122"/>
                <a:ea typeface="楷体" panose="02010609060101010101" pitchFamily="49" charset="-122"/>
                <a:cs typeface="+mj-cs"/>
              </a:rPr>
              <a:t>去年</a:t>
            </a:r>
            <a:r>
              <a:rPr lang="zh-CN" altLang="zh-CN" sz="2800" b="1" dirty="0">
                <a:solidFill>
                  <a:schemeClr val="tx1"/>
                </a:solidFill>
                <a:latin typeface="楷体" panose="02010609060101010101" pitchFamily="49" charset="-122"/>
                <a:ea typeface="楷体" panose="02010609060101010101" pitchFamily="49" charset="-122"/>
                <a:cs typeface="+mj-cs"/>
              </a:rPr>
              <a:t>农</a:t>
            </a:r>
            <a:r>
              <a:rPr lang="zh-CN" altLang="zh-CN" sz="2800" b="1" dirty="0" smtClean="0">
                <a:solidFill>
                  <a:schemeClr val="tx1"/>
                </a:solidFill>
                <a:latin typeface="楷体" panose="02010609060101010101" pitchFamily="49" charset="-122"/>
                <a:ea typeface="楷体" panose="02010609060101010101" pitchFamily="49" charset="-122"/>
                <a:cs typeface="+mj-cs"/>
              </a:rPr>
              <a:t>机</a:t>
            </a:r>
            <a:r>
              <a:rPr lang="zh-CN" altLang="zh-CN" sz="2800" b="1" dirty="0">
                <a:solidFill>
                  <a:schemeClr val="tx1"/>
                </a:solidFill>
                <a:latin typeface="楷体" panose="02010609060101010101" pitchFamily="49" charset="-122"/>
                <a:ea typeface="楷体" panose="02010609060101010101" pitchFamily="49" charset="-122"/>
                <a:cs typeface="+mj-cs"/>
              </a:rPr>
              <a:t>购置补贴资金结余情况</a:t>
            </a:r>
            <a:r>
              <a:rPr lang="zh-CN" altLang="zh-CN" sz="2800" b="1" dirty="0" smtClean="0">
                <a:solidFill>
                  <a:schemeClr val="tx1"/>
                </a:solidFill>
                <a:latin typeface="楷体" panose="02010609060101010101" pitchFamily="49" charset="-122"/>
                <a:ea typeface="楷体" panose="02010609060101010101" pitchFamily="49" charset="-122"/>
                <a:cs typeface="+mj-cs"/>
              </a:rPr>
              <a:t>较多</a:t>
            </a:r>
            <a:r>
              <a:rPr lang="zh-CN" altLang="en-US" sz="2800" b="1" dirty="0" smtClean="0">
                <a:solidFill>
                  <a:schemeClr val="tx1"/>
                </a:solidFill>
                <a:latin typeface="楷体" panose="02010609060101010101" pitchFamily="49" charset="-122"/>
                <a:ea typeface="楷体" panose="02010609060101010101" pitchFamily="49" charset="-122"/>
                <a:cs typeface="+mj-cs"/>
              </a:rPr>
              <a:t>；</a:t>
            </a:r>
            <a:r>
              <a:rPr lang="zh-CN" altLang="zh-CN" sz="2800" b="1" dirty="0" smtClean="0">
                <a:solidFill>
                  <a:srgbClr val="FF0000"/>
                </a:solidFill>
                <a:latin typeface="楷体" panose="02010609060101010101" pitchFamily="49" charset="-122"/>
                <a:ea typeface="楷体" panose="02010609060101010101" pitchFamily="49" charset="-122"/>
                <a:cs typeface="+mj-cs"/>
              </a:rPr>
              <a:t>三是</a:t>
            </a:r>
            <a:r>
              <a:rPr lang="zh-CN" altLang="zh-CN" sz="2800" b="1" dirty="0" smtClean="0">
                <a:solidFill>
                  <a:schemeClr val="tx1"/>
                </a:solidFill>
                <a:latin typeface="楷体" panose="02010609060101010101" pitchFamily="49" charset="-122"/>
                <a:ea typeface="楷体" panose="02010609060101010101" pitchFamily="49" charset="-122"/>
                <a:cs typeface="+mj-cs"/>
              </a:rPr>
              <a:t>补贴</a:t>
            </a:r>
            <a:r>
              <a:rPr lang="zh-CN" altLang="zh-CN" sz="2800" b="1" dirty="0">
                <a:solidFill>
                  <a:schemeClr val="tx1"/>
                </a:solidFill>
                <a:latin typeface="楷体" panose="02010609060101010101" pitchFamily="49" charset="-122"/>
                <a:ea typeface="楷体" panose="02010609060101010101" pitchFamily="49" charset="-122"/>
                <a:cs typeface="+mj-cs"/>
              </a:rPr>
              <a:t>资金延压滞留兑付不</a:t>
            </a:r>
            <a:r>
              <a:rPr lang="zh-CN" altLang="zh-CN" sz="2800" b="1" dirty="0" smtClean="0">
                <a:solidFill>
                  <a:schemeClr val="tx1"/>
                </a:solidFill>
                <a:latin typeface="楷体" panose="02010609060101010101" pitchFamily="49" charset="-122"/>
                <a:ea typeface="楷体" panose="02010609060101010101" pitchFamily="49" charset="-122"/>
                <a:cs typeface="+mj-cs"/>
              </a:rPr>
              <a:t>及时</a:t>
            </a:r>
            <a:r>
              <a:rPr lang="zh-CN" altLang="en-US" sz="2800" b="1" dirty="0" smtClean="0">
                <a:solidFill>
                  <a:schemeClr val="tx1"/>
                </a:solidFill>
                <a:latin typeface="楷体" panose="02010609060101010101" pitchFamily="49" charset="-122"/>
                <a:ea typeface="楷体" panose="02010609060101010101" pitchFamily="49" charset="-122"/>
                <a:cs typeface="+mj-cs"/>
              </a:rPr>
              <a:t>。</a:t>
            </a:r>
            <a:r>
              <a:rPr lang="en-US" altLang="zh-CN" sz="2800" b="1" dirty="0" smtClean="0">
                <a:solidFill>
                  <a:schemeClr val="tx1"/>
                </a:solidFill>
                <a:latin typeface="楷体" panose="02010609060101010101" pitchFamily="49" charset="-122"/>
                <a:ea typeface="楷体" panose="02010609060101010101" pitchFamily="49" charset="-122"/>
                <a:cs typeface="+mj-cs"/>
              </a:rPr>
              <a:t>    </a:t>
            </a:r>
            <a:endParaRPr lang="en-US" altLang="zh-CN" sz="2800" b="1" dirty="0">
              <a:solidFill>
                <a:schemeClr val="tx1"/>
              </a:solidFill>
              <a:latin typeface="楷体" panose="02010609060101010101" pitchFamily="49" charset="-122"/>
              <a:ea typeface="楷体" panose="02010609060101010101" pitchFamily="49" charset="-122"/>
              <a:cs typeface="+mj-cs"/>
            </a:endParaRPr>
          </a:p>
          <a:p>
            <a:pPr>
              <a:lnSpc>
                <a:spcPts val="3500"/>
              </a:lnSpc>
            </a:pPr>
            <a:r>
              <a:rPr lang="en-US" altLang="zh-CN" sz="2800" b="1" dirty="0">
                <a:solidFill>
                  <a:srgbClr val="FF0000"/>
                </a:solidFill>
                <a:latin typeface="楷体" panose="02010609060101010101" pitchFamily="49" charset="-122"/>
                <a:ea typeface="楷体" panose="02010609060101010101" pitchFamily="49" charset="-122"/>
                <a:cs typeface="+mj-cs"/>
              </a:rPr>
              <a:t> </a:t>
            </a:r>
            <a:r>
              <a:rPr lang="en-US" altLang="zh-CN" sz="2800" b="1" dirty="0" smtClean="0">
                <a:solidFill>
                  <a:srgbClr val="FF0000"/>
                </a:solidFill>
                <a:latin typeface="楷体" panose="02010609060101010101" pitchFamily="49" charset="-122"/>
                <a:ea typeface="楷体" panose="02010609060101010101" pitchFamily="49" charset="-122"/>
                <a:cs typeface="+mj-cs"/>
              </a:rPr>
              <a:t>   </a:t>
            </a:r>
            <a:r>
              <a:rPr lang="en-US" altLang="zh-CN" sz="2800" b="1" dirty="0" smtClean="0">
                <a:solidFill>
                  <a:schemeClr val="tx1"/>
                </a:solidFill>
                <a:latin typeface="楷体" panose="02010609060101010101" pitchFamily="49" charset="-122"/>
                <a:ea typeface="楷体" panose="02010609060101010101" pitchFamily="49" charset="-122"/>
                <a:cs typeface="+mj-cs"/>
              </a:rPr>
              <a:t>4.</a:t>
            </a:r>
            <a:r>
              <a:rPr lang="zh-CN" altLang="zh-CN" sz="2800" b="1" dirty="0" smtClean="0">
                <a:solidFill>
                  <a:schemeClr val="tx1"/>
                </a:solidFill>
                <a:latin typeface="楷体" panose="02010609060101010101" pitchFamily="49" charset="-122"/>
                <a:ea typeface="楷体" panose="02010609060101010101" pitchFamily="49" charset="-122"/>
                <a:cs typeface="+mj-cs"/>
              </a:rPr>
              <a:t>监督</a:t>
            </a:r>
            <a:r>
              <a:rPr lang="zh-CN" altLang="zh-CN" sz="2800" b="1" dirty="0">
                <a:solidFill>
                  <a:schemeClr val="tx1"/>
                </a:solidFill>
                <a:latin typeface="楷体" panose="02010609060101010101" pitchFamily="49" charset="-122"/>
                <a:ea typeface="楷体" panose="02010609060101010101" pitchFamily="49" charset="-122"/>
                <a:cs typeface="+mj-cs"/>
              </a:rPr>
              <a:t>管理方面</a:t>
            </a:r>
            <a:r>
              <a:rPr lang="zh-CN" altLang="en-US" sz="2800" b="1" dirty="0">
                <a:solidFill>
                  <a:schemeClr val="tx1"/>
                </a:solidFill>
                <a:latin typeface="楷体" panose="02010609060101010101" pitchFamily="49" charset="-122"/>
                <a:ea typeface="楷体" panose="02010609060101010101" pitchFamily="49" charset="-122"/>
                <a:cs typeface="+mj-cs"/>
              </a:rPr>
              <a:t>。</a:t>
            </a:r>
            <a:r>
              <a:rPr lang="zh-CN" altLang="zh-CN" sz="2800" b="1" dirty="0">
                <a:solidFill>
                  <a:srgbClr val="FF0000"/>
                </a:solidFill>
                <a:latin typeface="楷体" panose="02010609060101010101" pitchFamily="49" charset="-122"/>
                <a:ea typeface="楷体" panose="02010609060101010101" pitchFamily="49" charset="-122"/>
                <a:cs typeface="+mj-cs"/>
              </a:rPr>
              <a:t>一</a:t>
            </a:r>
            <a:r>
              <a:rPr lang="zh-CN" altLang="zh-CN" sz="2800" b="1" dirty="0" smtClean="0">
                <a:solidFill>
                  <a:srgbClr val="FF0000"/>
                </a:solidFill>
                <a:latin typeface="楷体" panose="02010609060101010101" pitchFamily="49" charset="-122"/>
                <a:ea typeface="楷体" panose="02010609060101010101" pitchFamily="49" charset="-122"/>
                <a:cs typeface="+mj-cs"/>
              </a:rPr>
              <a:t>是</a:t>
            </a:r>
            <a:r>
              <a:rPr lang="zh-CN" altLang="en-US" sz="2800" b="1" dirty="0">
                <a:solidFill>
                  <a:schemeClr val="tx1"/>
                </a:solidFill>
                <a:latin typeface="楷体" panose="02010609060101010101" pitchFamily="49" charset="-122"/>
                <a:ea typeface="楷体" panose="02010609060101010101" pitchFamily="49" charset="-122"/>
                <a:cs typeface="+mj-cs"/>
              </a:rPr>
              <a:t>经办人员政策业务不熟</a:t>
            </a:r>
            <a:r>
              <a:rPr lang="zh-CN" altLang="zh-CN" sz="2800" b="1" dirty="0">
                <a:solidFill>
                  <a:schemeClr val="tx1"/>
                </a:solidFill>
                <a:latin typeface="楷体" panose="02010609060101010101" pitchFamily="49" charset="-122"/>
                <a:ea typeface="楷体" panose="02010609060101010101" pitchFamily="49" charset="-122"/>
                <a:cs typeface="+mj-cs"/>
              </a:rPr>
              <a:t>，</a:t>
            </a:r>
            <a:r>
              <a:rPr lang="zh-CN" altLang="zh-CN" sz="2800" b="1" dirty="0" smtClean="0">
                <a:solidFill>
                  <a:schemeClr val="tx1"/>
                </a:solidFill>
                <a:latin typeface="楷体" panose="02010609060101010101" pitchFamily="49" charset="-122"/>
                <a:ea typeface="楷体" panose="02010609060101010101" pitchFamily="49" charset="-122"/>
                <a:cs typeface="+mj-cs"/>
              </a:rPr>
              <a:t>工作脱节</a:t>
            </a:r>
            <a:r>
              <a:rPr lang="zh-CN" altLang="zh-CN" sz="2800" b="1" dirty="0">
                <a:solidFill>
                  <a:schemeClr val="tx1"/>
                </a:solidFill>
                <a:latin typeface="楷体" panose="02010609060101010101" pitchFamily="49" charset="-122"/>
                <a:ea typeface="楷体" panose="02010609060101010101" pitchFamily="49" charset="-122"/>
                <a:cs typeface="+mj-cs"/>
              </a:rPr>
              <a:t>、信息滞后等影响政策</a:t>
            </a:r>
            <a:r>
              <a:rPr lang="zh-CN" altLang="zh-CN" sz="2800" b="1" dirty="0" smtClean="0">
                <a:solidFill>
                  <a:schemeClr val="tx1"/>
                </a:solidFill>
                <a:latin typeface="楷体" panose="02010609060101010101" pitchFamily="49" charset="-122"/>
                <a:ea typeface="楷体" panose="02010609060101010101" pitchFamily="49" charset="-122"/>
                <a:cs typeface="+mj-cs"/>
              </a:rPr>
              <a:t>落实。</a:t>
            </a:r>
            <a:r>
              <a:rPr lang="zh-CN" altLang="zh-CN" sz="2800" b="1" dirty="0">
                <a:solidFill>
                  <a:srgbClr val="FF0000"/>
                </a:solidFill>
                <a:latin typeface="楷体" panose="02010609060101010101" pitchFamily="49" charset="-122"/>
                <a:ea typeface="楷体" panose="02010609060101010101" pitchFamily="49" charset="-122"/>
                <a:cs typeface="+mj-cs"/>
              </a:rPr>
              <a:t>二是</a:t>
            </a:r>
            <a:r>
              <a:rPr lang="zh-CN" altLang="en-US" sz="2800" b="1" dirty="0">
                <a:solidFill>
                  <a:schemeClr val="tx1"/>
                </a:solidFill>
                <a:latin typeface="楷体" panose="02010609060101010101" pitchFamily="49" charset="-122"/>
                <a:ea typeface="楷体" panose="02010609060101010101" pitchFamily="49" charset="-122"/>
                <a:cs typeface="+mj-cs"/>
              </a:rPr>
              <a:t>市州</a:t>
            </a:r>
            <a:r>
              <a:rPr lang="zh-CN" altLang="zh-CN" sz="2800" b="1" dirty="0">
                <a:solidFill>
                  <a:schemeClr val="tx1"/>
                </a:solidFill>
                <a:latin typeface="楷体" panose="02010609060101010101" pitchFamily="49" charset="-122"/>
                <a:ea typeface="楷体" panose="02010609060101010101" pitchFamily="49" charset="-122"/>
                <a:cs typeface="+mj-cs"/>
              </a:rPr>
              <a:t>对县区实施方案审核把关不严，</a:t>
            </a:r>
            <a:r>
              <a:rPr lang="zh-CN" altLang="en-US" sz="2800" b="1" dirty="0">
                <a:solidFill>
                  <a:schemeClr val="tx1"/>
                </a:solidFill>
                <a:latin typeface="楷体" panose="02010609060101010101" pitchFamily="49" charset="-122"/>
                <a:ea typeface="楷体" panose="02010609060101010101" pitchFamily="49" charset="-122"/>
                <a:cs typeface="+mj-cs"/>
              </a:rPr>
              <a:t>督导检查不够。</a:t>
            </a:r>
            <a:r>
              <a:rPr lang="zh-CN" altLang="en-US" sz="2800" b="1" dirty="0">
                <a:solidFill>
                  <a:srgbClr val="FF0000"/>
                </a:solidFill>
                <a:latin typeface="楷体" panose="02010609060101010101" pitchFamily="49" charset="-122"/>
                <a:ea typeface="楷体" panose="02010609060101010101" pitchFamily="49" charset="-122"/>
                <a:cs typeface="+mj-cs"/>
              </a:rPr>
              <a:t>三</a:t>
            </a:r>
            <a:r>
              <a:rPr lang="zh-CN" altLang="en-US" sz="2800" b="1" dirty="0" smtClean="0">
                <a:solidFill>
                  <a:srgbClr val="FF0000"/>
                </a:solidFill>
                <a:latin typeface="楷体" panose="02010609060101010101" pitchFamily="49" charset="-122"/>
                <a:ea typeface="楷体" panose="02010609060101010101" pitchFamily="49" charset="-122"/>
                <a:cs typeface="+mj-cs"/>
              </a:rPr>
              <a:t>是</a:t>
            </a:r>
            <a:r>
              <a:rPr lang="zh-CN" altLang="en-US" sz="2800" b="1" dirty="0" smtClean="0">
                <a:solidFill>
                  <a:schemeClr val="tx1"/>
                </a:solidFill>
                <a:latin typeface="楷体" panose="02010609060101010101" pitchFamily="49" charset="-122"/>
                <a:ea typeface="楷体" panose="02010609060101010101" pitchFamily="49" charset="-122"/>
                <a:cs typeface="+mj-cs"/>
              </a:rPr>
              <a:t>监管责任不到位，审核</a:t>
            </a:r>
            <a:r>
              <a:rPr lang="zh-CN" altLang="en-US" sz="2800" b="1" dirty="0">
                <a:solidFill>
                  <a:schemeClr val="tx1"/>
                </a:solidFill>
                <a:latin typeface="楷体" panose="02010609060101010101" pitchFamily="49" charset="-122"/>
                <a:ea typeface="楷体" panose="02010609060101010101" pitchFamily="49" charset="-122"/>
                <a:cs typeface="+mj-cs"/>
              </a:rPr>
              <a:t>把关不严</a:t>
            </a:r>
            <a:r>
              <a:rPr lang="zh-CN" altLang="en-US" sz="2800" b="1" dirty="0" smtClean="0">
                <a:solidFill>
                  <a:schemeClr val="tx1"/>
                </a:solidFill>
                <a:latin typeface="楷体" panose="02010609060101010101" pitchFamily="49" charset="-122"/>
                <a:ea typeface="楷体" panose="02010609060101010101" pitchFamily="49" charset="-122"/>
                <a:cs typeface="+mj-cs"/>
              </a:rPr>
              <a:t>，未严格执行农机购置补贴发放规定。</a:t>
            </a:r>
            <a:r>
              <a:rPr lang="zh-CN" altLang="en-US" sz="2800" b="1" dirty="0" smtClean="0">
                <a:solidFill>
                  <a:srgbClr val="FF0000"/>
                </a:solidFill>
                <a:latin typeface="楷体" panose="02010609060101010101" pitchFamily="49" charset="-122"/>
                <a:ea typeface="楷体" panose="02010609060101010101" pitchFamily="49" charset="-122"/>
                <a:cs typeface="+mj-cs"/>
              </a:rPr>
              <a:t>四是</a:t>
            </a:r>
            <a:r>
              <a:rPr lang="zh-CN" altLang="en-US" sz="2800" b="1" dirty="0" smtClean="0">
                <a:solidFill>
                  <a:schemeClr val="tx1"/>
                </a:solidFill>
                <a:latin typeface="楷体" panose="02010609060101010101" pitchFamily="49" charset="-122"/>
                <a:ea typeface="楷体" panose="02010609060101010101" pitchFamily="49" charset="-122"/>
                <a:cs typeface="+mj-cs"/>
              </a:rPr>
              <a:t>部分市县咨询投诉电话无人接听。</a:t>
            </a:r>
            <a:endParaRPr lang="zh-CN" altLang="zh-CN" sz="2800" b="1" dirty="0">
              <a:solidFill>
                <a:schemeClr val="tx1"/>
              </a:solidFill>
              <a:latin typeface="楷体" panose="02010609060101010101" pitchFamily="49" charset="-122"/>
              <a:ea typeface="楷体" panose="02010609060101010101" pitchFamily="49" charset="-122"/>
              <a:cs typeface="+mj-cs"/>
            </a:endParaRPr>
          </a:p>
        </p:txBody>
      </p:sp>
    </p:spTree>
    <p:extLst>
      <p:ext uri="{BB962C8B-B14F-4D97-AF65-F5344CB8AC3E}">
        <p14:creationId xmlns:p14="http://schemas.microsoft.com/office/powerpoint/2010/main" xmlns="" val="11923904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28650" y="78658"/>
            <a:ext cx="7886700" cy="6282813"/>
          </a:xfrm>
        </p:spPr>
        <p:txBody>
          <a:bodyPr>
            <a:normAutofit fontScale="90000"/>
          </a:bodyPr>
          <a:lstStyle/>
          <a:p>
            <a:pPr>
              <a:lnSpc>
                <a:spcPts val="3500"/>
              </a:lnSpc>
            </a:pPr>
            <a:r>
              <a:rPr lang="en-US" altLang="zh-CN" dirty="0" smtClean="0"/>
              <a:t/>
            </a:r>
            <a:br>
              <a:rPr lang="en-US" altLang="zh-CN" dirty="0" smtClean="0"/>
            </a:br>
            <a:r>
              <a:rPr lang="en-US" altLang="zh-CN" dirty="0" smtClean="0"/>
              <a:t/>
            </a:r>
            <a:br>
              <a:rPr lang="en-US" altLang="zh-CN" dirty="0" smtClean="0"/>
            </a:br>
            <a:r>
              <a:rPr lang="en-US" altLang="zh-CN" dirty="0"/>
              <a:t/>
            </a:r>
            <a:br>
              <a:rPr lang="en-US" altLang="zh-CN" dirty="0"/>
            </a:br>
            <a:r>
              <a:rPr lang="zh-CN" altLang="en-US" dirty="0" smtClean="0">
                <a:solidFill>
                  <a:srgbClr val="FF0000"/>
                </a:solidFill>
              </a:rPr>
              <a:t>（六）农机购置补贴实施要点</a:t>
            </a:r>
            <a:r>
              <a:rPr lang="zh-CN" altLang="zh-CN" dirty="0"/>
              <a:t/>
            </a:r>
            <a:br>
              <a:rPr lang="zh-CN" altLang="zh-CN" dirty="0"/>
            </a:br>
            <a:r>
              <a:rPr lang="en-US" altLang="zh-CN" dirty="0" smtClean="0">
                <a:solidFill>
                  <a:srgbClr val="FF0000"/>
                </a:solidFill>
              </a:rPr>
              <a:t>      </a:t>
            </a:r>
            <a:r>
              <a:rPr lang="zh-CN" altLang="en-US" sz="2700" b="1" dirty="0" smtClean="0">
                <a:latin typeface="楷体" panose="02010609060101010101" pitchFamily="49" charset="-122"/>
                <a:ea typeface="楷体" panose="02010609060101010101" pitchFamily="49" charset="-122"/>
              </a:rPr>
              <a:t>为</a:t>
            </a:r>
            <a:r>
              <a:rPr lang="zh-CN" altLang="en-US" sz="2700" b="1" dirty="0">
                <a:latin typeface="楷体" panose="02010609060101010101" pitchFamily="49" charset="-122"/>
                <a:ea typeface="楷体" panose="02010609060101010101" pitchFamily="49" charset="-122"/>
              </a:rPr>
              <a:t>进一步规范农机购置补贴政策实施工作，优化服务，强化监管，推进各项规定有效落实，最大限度发挥政策效益</a:t>
            </a:r>
            <a:r>
              <a:rPr lang="zh-CN" altLang="en-US" sz="2700" b="1" dirty="0" smtClean="0">
                <a:latin typeface="楷体" panose="02010609060101010101" pitchFamily="49" charset="-122"/>
                <a:ea typeface="楷体" panose="02010609060101010101" pitchFamily="49" charset="-122"/>
              </a:rPr>
              <a:t>，农机购置补贴关键抓好</a:t>
            </a:r>
            <a:r>
              <a:rPr lang="zh-CN" altLang="en-US" sz="2700" b="1" dirty="0">
                <a:latin typeface="楷体" panose="02010609060101010101" pitchFamily="49" charset="-122"/>
                <a:ea typeface="楷体" panose="02010609060101010101" pitchFamily="49" charset="-122"/>
              </a:rPr>
              <a:t>以下几个方面。</a:t>
            </a:r>
            <a:r>
              <a:rPr lang="en-US" altLang="zh-CN" sz="2700" b="1" dirty="0">
                <a:latin typeface="楷体" panose="02010609060101010101" pitchFamily="49" charset="-122"/>
                <a:ea typeface="楷体" panose="02010609060101010101" pitchFamily="49" charset="-122"/>
              </a:rPr>
              <a:t/>
            </a:r>
            <a:br>
              <a:rPr lang="en-US" altLang="zh-CN" sz="2700" b="1" dirty="0">
                <a:latin typeface="楷体" panose="02010609060101010101" pitchFamily="49" charset="-122"/>
                <a:ea typeface="楷体" panose="02010609060101010101" pitchFamily="49" charset="-122"/>
              </a:rPr>
            </a:br>
            <a:r>
              <a:rPr lang="en-US" altLang="zh-CN" sz="2700" b="1" dirty="0" smtClean="0">
                <a:latin typeface="楷体" panose="02010609060101010101" pitchFamily="49" charset="-122"/>
                <a:ea typeface="楷体" panose="02010609060101010101" pitchFamily="49" charset="-122"/>
              </a:rPr>
              <a:t>    </a:t>
            </a:r>
            <a:r>
              <a:rPr lang="en-US" altLang="zh-CN" sz="2700" b="1" dirty="0" smtClean="0">
                <a:solidFill>
                  <a:srgbClr val="FF0000"/>
                </a:solidFill>
                <a:latin typeface="楷体" panose="02010609060101010101" pitchFamily="49" charset="-122"/>
                <a:ea typeface="楷体" panose="02010609060101010101" pitchFamily="49" charset="-122"/>
              </a:rPr>
              <a:t>1.</a:t>
            </a:r>
            <a:r>
              <a:rPr lang="zh-CN" altLang="zh-CN" sz="2700" b="1" dirty="0" smtClean="0">
                <a:solidFill>
                  <a:srgbClr val="FF0000"/>
                </a:solidFill>
                <a:latin typeface="楷体" panose="02010609060101010101" pitchFamily="49" charset="-122"/>
                <a:ea typeface="楷体" panose="02010609060101010101" pitchFamily="49" charset="-122"/>
              </a:rPr>
              <a:t>加强制度建设。</a:t>
            </a:r>
            <a:r>
              <a:rPr lang="zh-CN" altLang="en-US" sz="2700" b="1" dirty="0" smtClean="0">
                <a:latin typeface="楷体" panose="02010609060101010101" pitchFamily="49" charset="-122"/>
                <a:ea typeface="楷体" panose="02010609060101010101" pitchFamily="49" charset="-122"/>
              </a:rPr>
              <a:t>重点制定完善内部控制、违规处理、县级补贴机具核验等方面管理制度。</a:t>
            </a:r>
            <a:r>
              <a:rPr lang="en-US" altLang="zh-CN" sz="2700" b="1" dirty="0" smtClean="0">
                <a:latin typeface="楷体" panose="02010609060101010101" pitchFamily="49" charset="-122"/>
                <a:ea typeface="楷体" panose="02010609060101010101" pitchFamily="49" charset="-122"/>
              </a:rPr>
              <a:t/>
            </a:r>
            <a:br>
              <a:rPr lang="en-US" altLang="zh-CN" sz="2700" b="1" dirty="0" smtClean="0">
                <a:latin typeface="楷体" panose="02010609060101010101" pitchFamily="49" charset="-122"/>
                <a:ea typeface="楷体" panose="02010609060101010101" pitchFamily="49" charset="-122"/>
              </a:rPr>
            </a:br>
            <a:r>
              <a:rPr lang="en-US" altLang="zh-CN" sz="2700" b="1" dirty="0" smtClean="0">
                <a:latin typeface="楷体" panose="02010609060101010101" pitchFamily="49" charset="-122"/>
                <a:ea typeface="楷体" panose="02010609060101010101" pitchFamily="49" charset="-122"/>
              </a:rPr>
              <a:t>    </a:t>
            </a:r>
            <a:r>
              <a:rPr lang="en-US" altLang="zh-CN" sz="2700" b="1" dirty="0" smtClean="0">
                <a:solidFill>
                  <a:srgbClr val="FF0000"/>
                </a:solidFill>
                <a:latin typeface="楷体" panose="02010609060101010101" pitchFamily="49" charset="-122"/>
                <a:ea typeface="楷体" panose="02010609060101010101" pitchFamily="49" charset="-122"/>
              </a:rPr>
              <a:t>2.</a:t>
            </a:r>
            <a:r>
              <a:rPr lang="zh-CN" altLang="zh-CN" sz="2700" b="1" dirty="0" smtClean="0">
                <a:solidFill>
                  <a:srgbClr val="FF0000"/>
                </a:solidFill>
                <a:latin typeface="楷体" panose="02010609060101010101" pitchFamily="49" charset="-122"/>
                <a:ea typeface="楷体" panose="02010609060101010101" pitchFamily="49" charset="-122"/>
              </a:rPr>
              <a:t>落实</a:t>
            </a:r>
            <a:r>
              <a:rPr lang="zh-CN" altLang="en-US" sz="2700" b="1" dirty="0" smtClean="0">
                <a:solidFill>
                  <a:srgbClr val="FF0000"/>
                </a:solidFill>
                <a:latin typeface="楷体" panose="02010609060101010101" pitchFamily="49" charset="-122"/>
                <a:ea typeface="楷体" panose="02010609060101010101" pitchFamily="49" charset="-122"/>
              </a:rPr>
              <a:t>属地监管</a:t>
            </a:r>
            <a:r>
              <a:rPr lang="zh-CN" altLang="zh-CN" sz="2700" b="1" dirty="0" smtClean="0">
                <a:solidFill>
                  <a:srgbClr val="FF0000"/>
                </a:solidFill>
                <a:latin typeface="楷体" panose="02010609060101010101" pitchFamily="49" charset="-122"/>
                <a:ea typeface="楷体" panose="02010609060101010101" pitchFamily="49" charset="-122"/>
              </a:rPr>
              <a:t>责任。</a:t>
            </a:r>
            <a:r>
              <a:rPr lang="zh-CN" altLang="en-US" sz="2700" b="1" dirty="0">
                <a:latin typeface="楷体" panose="02010609060101010101" pitchFamily="49" charset="-122"/>
                <a:ea typeface="楷体" panose="02010609060101010101" pitchFamily="49" charset="-122"/>
              </a:rPr>
              <a:t>加强县级农机购置补贴领导小组建设</a:t>
            </a:r>
            <a:r>
              <a:rPr lang="zh-CN" altLang="en-US" sz="2700" b="1" dirty="0" smtClean="0">
                <a:latin typeface="楷体" panose="02010609060101010101" pitchFamily="49" charset="-122"/>
                <a:ea typeface="楷体" panose="02010609060101010101" pitchFamily="49" charset="-122"/>
              </a:rPr>
              <a:t>，进一步</a:t>
            </a:r>
            <a:r>
              <a:rPr lang="zh-CN" altLang="en-US" sz="2700" b="1" dirty="0">
                <a:latin typeface="楷体" panose="02010609060101010101" pitchFamily="49" charset="-122"/>
                <a:ea typeface="楷体" panose="02010609060101010101" pitchFamily="49" charset="-122"/>
              </a:rPr>
              <a:t>明确职责分工，深入落实领导小组的政策实施</a:t>
            </a:r>
            <a:r>
              <a:rPr lang="zh-CN" altLang="en-US" sz="2700" b="1" dirty="0">
                <a:solidFill>
                  <a:srgbClr val="FF0000"/>
                </a:solidFill>
                <a:latin typeface="楷体" panose="02010609060101010101" pitchFamily="49" charset="-122"/>
                <a:ea typeface="楷体" panose="02010609060101010101" pitchFamily="49" charset="-122"/>
              </a:rPr>
              <a:t>领导责任</a:t>
            </a:r>
            <a:r>
              <a:rPr lang="zh-CN" altLang="en-US" sz="2700" b="1" dirty="0">
                <a:latin typeface="楷体" panose="02010609060101010101" pitchFamily="49" charset="-122"/>
                <a:ea typeface="楷体" panose="02010609060101010101" pitchFamily="49" charset="-122"/>
              </a:rPr>
              <a:t>、县级及以下农机化主管部门</a:t>
            </a:r>
            <a:r>
              <a:rPr lang="zh-CN" altLang="en-US" sz="2700" b="1" dirty="0">
                <a:solidFill>
                  <a:srgbClr val="FF0000"/>
                </a:solidFill>
                <a:latin typeface="楷体" panose="02010609060101010101" pitchFamily="49" charset="-122"/>
                <a:ea typeface="楷体" panose="02010609060101010101" pitchFamily="49" charset="-122"/>
              </a:rPr>
              <a:t>组织实施责任</a:t>
            </a:r>
            <a:r>
              <a:rPr lang="zh-CN" altLang="en-US" sz="2700" b="1" dirty="0">
                <a:latin typeface="楷体" panose="02010609060101010101" pitchFamily="49" charset="-122"/>
                <a:ea typeface="楷体" panose="02010609060101010101" pitchFamily="49" charset="-122"/>
              </a:rPr>
              <a:t>和财政部门</a:t>
            </a:r>
            <a:r>
              <a:rPr lang="zh-CN" altLang="en-US" sz="2700" b="1" dirty="0">
                <a:solidFill>
                  <a:srgbClr val="FF0000"/>
                </a:solidFill>
                <a:latin typeface="楷体" panose="02010609060101010101" pitchFamily="49" charset="-122"/>
                <a:ea typeface="楷体" panose="02010609060101010101" pitchFamily="49" charset="-122"/>
              </a:rPr>
              <a:t>资金兑付与监管责任</a:t>
            </a:r>
            <a:r>
              <a:rPr lang="zh-CN" altLang="en-US" sz="2700" b="1" dirty="0">
                <a:latin typeface="楷体" panose="02010609060101010101" pitchFamily="49" charset="-122"/>
                <a:ea typeface="楷体" panose="02010609060101010101" pitchFamily="49" charset="-122"/>
              </a:rPr>
              <a:t>。</a:t>
            </a:r>
            <a:r>
              <a:rPr lang="zh-CN" altLang="zh-CN" sz="2700" b="1" dirty="0">
                <a:latin typeface="楷体" panose="02010609060101010101" pitchFamily="49" charset="-122"/>
                <a:ea typeface="楷体" panose="02010609060101010101" pitchFamily="49" charset="-122"/>
              </a:rPr>
              <a:t>加强内部控制，健全廉政风险防控机制，加强补贴机具核验等关键环节工作人员的监督管理，精准把控风险，严守纪律规定，确保资金安全。</a:t>
            </a:r>
            <a:br>
              <a:rPr lang="zh-CN" altLang="zh-CN" sz="2700" b="1" dirty="0">
                <a:latin typeface="楷体" panose="02010609060101010101" pitchFamily="49" charset="-122"/>
                <a:ea typeface="楷体" panose="02010609060101010101" pitchFamily="49" charset="-122"/>
              </a:rPr>
            </a:br>
            <a:r>
              <a:rPr lang="zh-CN" altLang="zh-CN" dirty="0"/>
              <a:t/>
            </a:r>
            <a:br>
              <a:rPr lang="zh-CN" altLang="zh-CN" dirty="0"/>
            </a:br>
            <a:endParaRPr lang="zh-CN" altLang="en-US" dirty="0"/>
          </a:p>
        </p:txBody>
      </p:sp>
    </p:spTree>
    <p:extLst>
      <p:ext uri="{BB962C8B-B14F-4D97-AF65-F5344CB8AC3E}">
        <p14:creationId xmlns:p14="http://schemas.microsoft.com/office/powerpoint/2010/main" xmlns="" val="3483705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6"/>
            <a:ext cx="7886700" cy="5717622"/>
          </a:xfrm>
        </p:spPr>
        <p:txBody>
          <a:bodyPr>
            <a:normAutofit/>
          </a:bodyPr>
          <a:lstStyle/>
          <a:p>
            <a:pPr>
              <a:lnSpc>
                <a:spcPts val="4000"/>
              </a:lnSpc>
            </a:pPr>
            <a:r>
              <a:rPr lang="en-US" altLang="zh-CN" sz="2800" b="1" dirty="0" smtClean="0">
                <a:solidFill>
                  <a:srgbClr val="FF0000"/>
                </a:solidFill>
                <a:latin typeface="楷体" panose="02010609060101010101" pitchFamily="49" charset="-122"/>
                <a:ea typeface="楷体" panose="02010609060101010101" pitchFamily="49" charset="-122"/>
              </a:rPr>
              <a:t>    3.</a:t>
            </a:r>
            <a:r>
              <a:rPr lang="zh-CN" altLang="en-US" sz="2800" b="1" dirty="0" smtClean="0">
                <a:solidFill>
                  <a:srgbClr val="FF0000"/>
                </a:solidFill>
                <a:latin typeface="楷体" panose="02010609060101010101" pitchFamily="49" charset="-122"/>
                <a:ea typeface="楷体" panose="02010609060101010101" pitchFamily="49" charset="-122"/>
              </a:rPr>
              <a:t>全程</a:t>
            </a:r>
            <a:r>
              <a:rPr lang="zh-CN" altLang="en-US" sz="2800" b="1" dirty="0">
                <a:solidFill>
                  <a:srgbClr val="FF0000"/>
                </a:solidFill>
                <a:latin typeface="楷体" panose="02010609060101010101" pitchFamily="49" charset="-122"/>
                <a:ea typeface="楷体" panose="02010609060101010101" pitchFamily="49" charset="-122"/>
              </a:rPr>
              <a:t>全面公开信息。</a:t>
            </a:r>
            <a:r>
              <a:rPr lang="zh-CN" altLang="en-US" sz="2800" dirty="0">
                <a:latin typeface="楷体" panose="02010609060101010101" pitchFamily="49" charset="-122"/>
                <a:ea typeface="楷体" panose="02010609060101010101" pitchFamily="49" charset="-122"/>
              </a:rPr>
              <a:t>进一步完善县级农机购置补贴信息公开专栏建设，全面及时公开近三年县域内补贴受益对象、资金兑付情况、农机化和财政部门的咨询投诉举报电话、补贴资金规模、使用进度等各类信息，并按规定与省级及以上农业农村主管部门主办或指定的网站实现链接，全面接受社会监督。因地制宜、综合运用宣传挂图、报纸杂志、广播电视、互联网等方式</a:t>
            </a:r>
            <a:r>
              <a:rPr lang="zh-CN" altLang="en-US" sz="2800" dirty="0" smtClean="0">
                <a:latin typeface="楷体" panose="02010609060101010101" pitchFamily="49" charset="-122"/>
                <a:ea typeface="楷体" panose="02010609060101010101" pitchFamily="49" charset="-122"/>
              </a:rPr>
              <a:t>，全方位</a:t>
            </a:r>
            <a:r>
              <a:rPr lang="zh-CN" altLang="en-US" sz="2800" dirty="0">
                <a:latin typeface="楷体" panose="02010609060101010101" pitchFamily="49" charset="-122"/>
                <a:ea typeface="楷体" panose="02010609060101010101" pitchFamily="49" charset="-122"/>
              </a:rPr>
              <a:t>开展补贴政策与实施工作宣传，切实保障广大农民群众的知情权、监督权。 </a:t>
            </a:r>
          </a:p>
        </p:txBody>
      </p:sp>
    </p:spTree>
    <p:extLst>
      <p:ext uri="{BB962C8B-B14F-4D97-AF65-F5344CB8AC3E}">
        <p14:creationId xmlns:p14="http://schemas.microsoft.com/office/powerpoint/2010/main" xmlns="" val="26322465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47260" y="365126"/>
            <a:ext cx="8319053" cy="5916404"/>
          </a:xfrm>
        </p:spPr>
        <p:txBody>
          <a:bodyPr>
            <a:noAutofit/>
          </a:bodyPr>
          <a:lstStyle/>
          <a:p>
            <a:pPr>
              <a:lnSpc>
                <a:spcPts val="4000"/>
              </a:lnSpc>
            </a:pPr>
            <a:r>
              <a:rPr lang="en-US" altLang="zh-CN" sz="2800" b="1" dirty="0" smtClean="0">
                <a:solidFill>
                  <a:srgbClr val="FF0000"/>
                </a:solidFill>
                <a:latin typeface="楷体" panose="02010609060101010101" pitchFamily="49" charset="-122"/>
                <a:ea typeface="楷体" panose="02010609060101010101" pitchFamily="49" charset="-122"/>
              </a:rPr>
              <a:t>    4</a:t>
            </a:r>
            <a:r>
              <a:rPr lang="en-US" altLang="zh-CN" sz="3200" b="1" dirty="0" smtClean="0">
                <a:solidFill>
                  <a:srgbClr val="FF0000"/>
                </a:solidFill>
                <a:latin typeface="楷体" panose="02010609060101010101" pitchFamily="49" charset="-122"/>
                <a:ea typeface="楷体" panose="02010609060101010101" pitchFamily="49" charset="-122"/>
              </a:rPr>
              <a:t>.</a:t>
            </a:r>
            <a:r>
              <a:rPr lang="zh-CN" altLang="en-US" sz="3200" b="1" dirty="0" smtClean="0">
                <a:solidFill>
                  <a:srgbClr val="FF0000"/>
                </a:solidFill>
                <a:latin typeface="楷体" panose="02010609060101010101" pitchFamily="49" charset="-122"/>
                <a:ea typeface="楷体" panose="02010609060101010101" pitchFamily="49" charset="-122"/>
              </a:rPr>
              <a:t>加强</a:t>
            </a:r>
            <a:r>
              <a:rPr lang="zh-CN" altLang="zh-CN" sz="3200" b="1" dirty="0" smtClean="0">
                <a:solidFill>
                  <a:srgbClr val="FF0000"/>
                </a:solidFill>
                <a:latin typeface="楷体" panose="02010609060101010101" pitchFamily="49" charset="-122"/>
                <a:ea typeface="楷体" panose="02010609060101010101" pitchFamily="49" charset="-122"/>
              </a:rPr>
              <a:t>机具</a:t>
            </a:r>
            <a:r>
              <a:rPr lang="zh-CN" altLang="zh-CN" sz="3200" b="1" dirty="0">
                <a:solidFill>
                  <a:srgbClr val="FF0000"/>
                </a:solidFill>
                <a:latin typeface="楷体" panose="02010609060101010101" pitchFamily="49" charset="-122"/>
                <a:ea typeface="楷体" panose="02010609060101010101" pitchFamily="49" charset="-122"/>
              </a:rPr>
              <a:t>核验。</a:t>
            </a:r>
            <a:r>
              <a:rPr lang="zh-CN" altLang="zh-CN" sz="2800" dirty="0">
                <a:latin typeface="楷体" panose="02010609060101010101" pitchFamily="49" charset="-122"/>
                <a:ea typeface="楷体" panose="02010609060101010101" pitchFamily="49" charset="-122"/>
              </a:rPr>
              <a:t>补贴机具核验管理是政策实施一线的核心工作，是确保资金安全最为重要的关口。一些地方发生的骗套补贴案背后，无一例外都有机具核验不到位、不严格的问题，与一些地区存在的核验流程不规范、技术手段落后、监督机制缺失等问题也密切相关。对此，农业农村</a:t>
            </a:r>
            <a:r>
              <a:rPr lang="zh-CN" altLang="zh-CN" sz="2800" dirty="0" smtClean="0">
                <a:latin typeface="楷体" panose="02010609060101010101" pitchFamily="49" charset="-122"/>
                <a:ea typeface="楷体" panose="02010609060101010101" pitchFamily="49" charset="-122"/>
              </a:rPr>
              <a:t>部制定</a:t>
            </a:r>
            <a:r>
              <a:rPr lang="zh-CN" altLang="zh-CN" sz="2800" dirty="0">
                <a:latin typeface="楷体" panose="02010609060101010101" pitchFamily="49" charset="-122"/>
                <a:ea typeface="楷体" panose="02010609060101010101" pitchFamily="49" charset="-122"/>
              </a:rPr>
              <a:t>了《农机购置补贴机具核验工作要点</a:t>
            </a:r>
            <a:r>
              <a:rPr lang="en-US" altLang="zh-CN" sz="2800" dirty="0">
                <a:latin typeface="楷体" panose="02010609060101010101" pitchFamily="49" charset="-122"/>
                <a:ea typeface="楷体" panose="02010609060101010101" pitchFamily="49" charset="-122"/>
              </a:rPr>
              <a:t>(</a:t>
            </a:r>
            <a:r>
              <a:rPr lang="zh-CN" altLang="zh-CN" sz="2800" dirty="0">
                <a:latin typeface="楷体" panose="02010609060101010101" pitchFamily="49" charset="-122"/>
                <a:ea typeface="楷体" panose="02010609060101010101" pitchFamily="49" charset="-122"/>
              </a:rPr>
              <a:t>试行</a:t>
            </a:r>
            <a:r>
              <a:rPr lang="en-US" altLang="zh-CN" sz="2800" dirty="0">
                <a:latin typeface="楷体" panose="02010609060101010101" pitchFamily="49" charset="-122"/>
                <a:ea typeface="楷体" panose="02010609060101010101" pitchFamily="49" charset="-122"/>
              </a:rPr>
              <a:t>)</a:t>
            </a:r>
            <a:r>
              <a:rPr lang="zh-CN" altLang="zh-CN" sz="2800" dirty="0">
                <a:latin typeface="楷体" panose="02010609060101010101" pitchFamily="49" charset="-122"/>
                <a:ea typeface="楷体" panose="02010609060101010101" pitchFamily="49" charset="-122"/>
              </a:rPr>
              <a:t>》</a:t>
            </a:r>
            <a:r>
              <a:rPr lang="zh-CN" altLang="zh-CN" sz="2800" dirty="0" smtClean="0">
                <a:latin typeface="楷体" panose="02010609060101010101" pitchFamily="49" charset="-122"/>
                <a:ea typeface="楷体" panose="02010609060101010101" pitchFamily="49" charset="-122"/>
              </a:rPr>
              <a:t>，</a:t>
            </a:r>
            <a:r>
              <a:rPr lang="zh-CN" altLang="en-US" sz="2800" dirty="0" smtClean="0">
                <a:latin typeface="楷体" panose="02010609060101010101" pitchFamily="49" charset="-122"/>
                <a:ea typeface="楷体" panose="02010609060101010101" pitchFamily="49" charset="-122"/>
              </a:rPr>
              <a:t>各县区</a:t>
            </a:r>
            <a:r>
              <a:rPr lang="zh-CN" altLang="zh-CN" sz="2800" dirty="0" smtClean="0">
                <a:latin typeface="楷体" panose="02010609060101010101" pitchFamily="49" charset="-122"/>
                <a:ea typeface="楷体" panose="02010609060101010101" pitchFamily="49" charset="-122"/>
              </a:rPr>
              <a:t>农机</a:t>
            </a:r>
            <a:r>
              <a:rPr lang="zh-CN" altLang="zh-CN" sz="2800" dirty="0">
                <a:latin typeface="楷体" panose="02010609060101010101" pitchFamily="49" charset="-122"/>
                <a:ea typeface="楷体" panose="02010609060101010101" pitchFamily="49" charset="-122"/>
              </a:rPr>
              <a:t>化</a:t>
            </a:r>
            <a:r>
              <a:rPr lang="zh-CN" altLang="zh-CN" sz="2800" dirty="0" smtClean="0">
                <a:latin typeface="楷体" panose="02010609060101010101" pitchFamily="49" charset="-122"/>
                <a:ea typeface="楷体" panose="02010609060101010101" pitchFamily="49" charset="-122"/>
              </a:rPr>
              <a:t>部门</a:t>
            </a:r>
            <a:r>
              <a:rPr lang="zh-CN" altLang="en-US" sz="2800" dirty="0" smtClean="0">
                <a:latin typeface="楷体" panose="02010609060101010101" pitchFamily="49" charset="-122"/>
                <a:ea typeface="楷体" panose="02010609060101010101" pitchFamily="49" charset="-122"/>
              </a:rPr>
              <a:t>要</a:t>
            </a:r>
            <a:r>
              <a:rPr lang="zh-CN" altLang="zh-CN" sz="2800" dirty="0" smtClean="0">
                <a:latin typeface="楷体" panose="02010609060101010101" pitchFamily="49" charset="-122"/>
                <a:ea typeface="楷体" panose="02010609060101010101" pitchFamily="49" charset="-122"/>
              </a:rPr>
              <a:t>结合实际</a:t>
            </a:r>
            <a:r>
              <a:rPr lang="zh-CN" altLang="zh-CN" sz="2800" dirty="0">
                <a:latin typeface="楷体" panose="02010609060101010101" pitchFamily="49" charset="-122"/>
                <a:ea typeface="楷体" panose="02010609060101010101" pitchFamily="49" charset="-122"/>
              </a:rPr>
              <a:t>制定完善补贴机具核验制度，进一步强化补贴机具核验和监督</a:t>
            </a:r>
            <a:r>
              <a:rPr lang="zh-CN" altLang="zh-CN" sz="2800" dirty="0" smtClean="0">
                <a:latin typeface="楷体" panose="02010609060101010101" pitchFamily="49" charset="-122"/>
                <a:ea typeface="楷体" panose="02010609060101010101" pitchFamily="49" charset="-122"/>
              </a:rPr>
              <a:t>要求</a:t>
            </a:r>
            <a:r>
              <a:rPr lang="zh-CN" altLang="en-US" sz="2800" dirty="0" smtClean="0">
                <a:latin typeface="楷体" panose="02010609060101010101" pitchFamily="49" charset="-122"/>
                <a:ea typeface="楷体" panose="02010609060101010101" pitchFamily="49" charset="-122"/>
              </a:rPr>
              <a:t>。</a:t>
            </a:r>
            <a:endParaRPr lang="zh-CN" altLang="zh-CN" sz="28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xmlns="" val="41105944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6"/>
            <a:ext cx="7948820" cy="5787196"/>
          </a:xfrm>
        </p:spPr>
        <p:txBody>
          <a:bodyPr>
            <a:normAutofit/>
          </a:bodyPr>
          <a:lstStyle/>
          <a:p>
            <a:pPr>
              <a:lnSpc>
                <a:spcPts val="3500"/>
              </a:lnSpc>
            </a:pPr>
            <a:r>
              <a:rPr lang="zh-CN" altLang="zh-CN" sz="2800" b="1" dirty="0" smtClean="0">
                <a:solidFill>
                  <a:srgbClr val="FF0000"/>
                </a:solidFill>
                <a:latin typeface="楷体" panose="02010609060101010101" pitchFamily="49" charset="-122"/>
                <a:ea typeface="楷体" panose="02010609060101010101" pitchFamily="49" charset="-122"/>
              </a:rPr>
              <a:t>一是</a:t>
            </a:r>
            <a:r>
              <a:rPr lang="zh-CN" altLang="zh-CN" sz="2800" b="1" dirty="0" smtClean="0">
                <a:latin typeface="楷体" panose="02010609060101010101" pitchFamily="49" charset="-122"/>
                <a:ea typeface="楷体" panose="02010609060101010101" pitchFamily="49" charset="-122"/>
              </a:rPr>
              <a:t>强化内部监督。</a:t>
            </a:r>
            <a:r>
              <a:rPr lang="zh-CN" altLang="zh-CN" sz="2800" dirty="0" smtClean="0">
                <a:latin typeface="楷体" panose="02010609060101010101" pitchFamily="49" charset="-122"/>
                <a:ea typeface="楷体" panose="02010609060101010101" pitchFamily="49" charset="-122"/>
              </a:rPr>
              <a:t>全面实行双人交叉互核或个人审核、集体会商双重审核，杜绝</a:t>
            </a:r>
            <a:r>
              <a:rPr lang="en-US" altLang="zh-CN" sz="2800" dirty="0" smtClean="0">
                <a:latin typeface="楷体" panose="02010609060101010101" pitchFamily="49" charset="-122"/>
                <a:ea typeface="楷体" panose="02010609060101010101" pitchFamily="49" charset="-122"/>
              </a:rPr>
              <a:t>“</a:t>
            </a:r>
            <a:r>
              <a:rPr lang="zh-CN" altLang="zh-CN" sz="2800" dirty="0" smtClean="0">
                <a:latin typeface="楷体" panose="02010609060101010101" pitchFamily="49" charset="-122"/>
                <a:ea typeface="楷体" panose="02010609060101010101" pitchFamily="49" charset="-122"/>
              </a:rPr>
              <a:t>一个人说了算</a:t>
            </a:r>
            <a:r>
              <a:rPr lang="en-US" altLang="zh-CN" sz="2800" dirty="0" smtClean="0">
                <a:latin typeface="楷体" panose="02010609060101010101" pitchFamily="49" charset="-122"/>
                <a:ea typeface="楷体" panose="02010609060101010101" pitchFamily="49" charset="-122"/>
              </a:rPr>
              <a:t>”;</a:t>
            </a:r>
            <a:r>
              <a:rPr lang="zh-CN" altLang="zh-CN" sz="2800" dirty="0" smtClean="0">
                <a:latin typeface="楷体" panose="02010609060101010101" pitchFamily="49" charset="-122"/>
                <a:ea typeface="楷体" panose="02010609060101010101" pitchFamily="49" charset="-122"/>
              </a:rPr>
              <a:t>针对拖拉机、联合收割机等牌证管理机具，全面落实先办牌证后领补贴的规定，实现机具核验与补贴申领审核分开，加强监督制约。</a:t>
            </a:r>
            <a:r>
              <a:rPr lang="zh-CN" altLang="zh-CN" sz="2800" b="1" dirty="0" smtClean="0">
                <a:solidFill>
                  <a:srgbClr val="FF0000"/>
                </a:solidFill>
                <a:latin typeface="楷体" panose="02010609060101010101" pitchFamily="49" charset="-122"/>
                <a:ea typeface="楷体" panose="02010609060101010101" pitchFamily="49" charset="-122"/>
              </a:rPr>
              <a:t>二是</a:t>
            </a:r>
            <a:r>
              <a:rPr lang="zh-CN" altLang="zh-CN" sz="2800" b="1" dirty="0" smtClean="0">
                <a:latin typeface="楷体" panose="02010609060101010101" pitchFamily="49" charset="-122"/>
                <a:ea typeface="楷体" panose="02010609060101010101" pitchFamily="49" charset="-122"/>
              </a:rPr>
              <a:t>加强异常情形监管。</a:t>
            </a:r>
            <a:r>
              <a:rPr lang="zh-CN" altLang="zh-CN" sz="2800" dirty="0" smtClean="0">
                <a:latin typeface="楷体" panose="02010609060101010101" pitchFamily="49" charset="-122"/>
                <a:ea typeface="楷体" panose="02010609060101010101" pitchFamily="49" charset="-122"/>
              </a:rPr>
              <a:t>将单人多台套、短期内大批量、同人连续购置同类机具、购置地区适应性差的机具等行为列为异常申请补贴情形，要求进行重点排查、重点审核</a:t>
            </a:r>
            <a:r>
              <a:rPr lang="zh-CN" altLang="en-US" sz="2800" dirty="0" smtClean="0">
                <a:latin typeface="楷体" panose="02010609060101010101" pitchFamily="49" charset="-122"/>
                <a:ea typeface="楷体" panose="02010609060101010101" pitchFamily="49" charset="-122"/>
              </a:rPr>
              <a:t>。</a:t>
            </a:r>
            <a:r>
              <a:rPr lang="zh-CN" altLang="zh-CN" sz="2800" b="1" dirty="0" smtClean="0">
                <a:solidFill>
                  <a:srgbClr val="FF0000"/>
                </a:solidFill>
                <a:latin typeface="楷体" panose="02010609060101010101" pitchFamily="49" charset="-122"/>
                <a:ea typeface="楷体" panose="02010609060101010101" pitchFamily="49" charset="-122"/>
              </a:rPr>
              <a:t>三是</a:t>
            </a:r>
            <a:r>
              <a:rPr lang="zh-CN" altLang="zh-CN" sz="2800" b="1" dirty="0" smtClean="0">
                <a:latin typeface="楷体" panose="02010609060101010101" pitchFamily="49" charset="-122"/>
                <a:ea typeface="楷体" panose="02010609060101010101" pitchFamily="49" charset="-122"/>
              </a:rPr>
              <a:t>强化督促抽查。</a:t>
            </a:r>
            <a:r>
              <a:rPr lang="zh-CN" altLang="zh-CN" sz="2800" dirty="0" smtClean="0">
                <a:latin typeface="楷体" panose="02010609060101010101" pitchFamily="49" charset="-122"/>
                <a:ea typeface="楷体" panose="02010609060101010101" pitchFamily="49" charset="-122"/>
              </a:rPr>
              <a:t>探索开展补贴机具第三方独立抽查核验，加大外部监督。</a:t>
            </a:r>
            <a:endParaRPr lang="zh-CN" altLang="en-US" sz="2800" dirty="0"/>
          </a:p>
        </p:txBody>
      </p:sp>
    </p:spTree>
    <p:extLst>
      <p:ext uri="{BB962C8B-B14F-4D97-AF65-F5344CB8AC3E}">
        <p14:creationId xmlns:p14="http://schemas.microsoft.com/office/powerpoint/2010/main" xmlns="" val="6745426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626164" y="526773"/>
            <a:ext cx="7991061" cy="5834270"/>
          </a:xfrm>
        </p:spPr>
        <p:txBody>
          <a:bodyPr>
            <a:normAutofit fontScale="25000" lnSpcReduction="20000"/>
          </a:bodyPr>
          <a:lstStyle/>
          <a:p>
            <a:pPr marL="0" indent="0">
              <a:lnSpc>
                <a:spcPts val="4000"/>
              </a:lnSpc>
              <a:buNone/>
            </a:pPr>
            <a:r>
              <a:rPr lang="zh-CN" altLang="en-US" sz="12800" dirty="0" smtClean="0">
                <a:solidFill>
                  <a:srgbClr val="FF0000"/>
                </a:solidFill>
              </a:rPr>
              <a:t>       农机购置补贴和农机深松作业补贴是党中央国务院重要的强农惠农富农政策之一。</a:t>
            </a:r>
            <a:endParaRPr lang="en-US" altLang="zh-CN" sz="12800" dirty="0" smtClean="0">
              <a:solidFill>
                <a:srgbClr val="FF0000"/>
              </a:solidFill>
            </a:endParaRPr>
          </a:p>
          <a:p>
            <a:pPr marL="0" indent="0" algn="just">
              <a:lnSpc>
                <a:spcPts val="4000"/>
              </a:lnSpc>
              <a:buNone/>
            </a:pPr>
            <a:r>
              <a:rPr lang="zh-CN" altLang="en-US" sz="5400" dirty="0" smtClean="0">
                <a:solidFill>
                  <a:srgbClr val="00B0F0"/>
                </a:solidFill>
              </a:rPr>
              <a:t>                </a:t>
            </a:r>
            <a:r>
              <a:rPr lang="en-US" altLang="zh-CN" sz="5400" dirty="0" smtClean="0">
                <a:solidFill>
                  <a:srgbClr val="00B0F0"/>
                </a:solidFill>
              </a:rPr>
              <a:t>      </a:t>
            </a:r>
            <a:r>
              <a:rPr lang="zh-CN" altLang="en-US" sz="12800" dirty="0" smtClean="0">
                <a:solidFill>
                  <a:srgbClr val="FF0000"/>
                </a:solidFill>
              </a:rPr>
              <a:t>农机购置补贴政策：</a:t>
            </a:r>
            <a:r>
              <a:rPr lang="en-US" altLang="zh-CN" sz="11200" b="1" dirty="0" smtClean="0">
                <a:latin typeface="楷体" panose="02010609060101010101" pitchFamily="49" charset="-122"/>
                <a:ea typeface="楷体" panose="02010609060101010101" pitchFamily="49" charset="-122"/>
              </a:rPr>
              <a:t>2004</a:t>
            </a:r>
            <a:r>
              <a:rPr lang="zh-CN" altLang="en-US" sz="11200" b="1" dirty="0" smtClean="0">
                <a:latin typeface="楷体" panose="02010609060101010101" pitchFamily="49" charset="-122"/>
                <a:ea typeface="楷体" panose="02010609060101010101" pitchFamily="49" charset="-122"/>
              </a:rPr>
              <a:t>年农机购置补贴政策出台以来，支持强度持续加大，惠及范围不断扩大。到</a:t>
            </a:r>
            <a:r>
              <a:rPr lang="en-US" altLang="zh-CN" sz="11200" b="1" dirty="0" smtClean="0">
                <a:latin typeface="楷体" panose="02010609060101010101" pitchFamily="49" charset="-122"/>
                <a:ea typeface="楷体" panose="02010609060101010101" pitchFamily="49" charset="-122"/>
              </a:rPr>
              <a:t>2019</a:t>
            </a:r>
            <a:r>
              <a:rPr lang="zh-CN" altLang="en-US" sz="11200" b="1" dirty="0" smtClean="0">
                <a:latin typeface="楷体" panose="02010609060101010101" pitchFamily="49" charset="-122"/>
                <a:ea typeface="楷体" panose="02010609060101010101" pitchFamily="49" charset="-122"/>
              </a:rPr>
              <a:t>年中央财政累计安排我省农机购置补贴资金</a:t>
            </a:r>
            <a:r>
              <a:rPr lang="en-US" altLang="zh-CN" sz="11200" b="1" dirty="0" smtClean="0">
                <a:latin typeface="楷体" panose="02010609060101010101" pitchFamily="49" charset="-122"/>
                <a:ea typeface="楷体" panose="02010609060101010101" pitchFamily="49" charset="-122"/>
              </a:rPr>
              <a:t>46.38</a:t>
            </a:r>
            <a:r>
              <a:rPr lang="zh-CN" altLang="en-US" sz="11200" b="1" dirty="0" smtClean="0">
                <a:latin typeface="楷体" panose="02010609060101010101" pitchFamily="49" charset="-122"/>
                <a:ea typeface="楷体" panose="02010609060101010101" pitchFamily="49" charset="-122"/>
              </a:rPr>
              <a:t>亿元，补贴各类农业机械</a:t>
            </a:r>
            <a:r>
              <a:rPr lang="en-US" altLang="zh-CN" sz="11200" b="1" dirty="0" smtClean="0">
                <a:latin typeface="楷体" panose="02010609060101010101" pitchFamily="49" charset="-122"/>
                <a:ea typeface="楷体" panose="02010609060101010101" pitchFamily="49" charset="-122"/>
              </a:rPr>
              <a:t>125 .27</a:t>
            </a:r>
            <a:r>
              <a:rPr lang="zh-CN" altLang="en-US" sz="11200" b="1" dirty="0" smtClean="0">
                <a:latin typeface="楷体" panose="02010609060101010101" pitchFamily="49" charset="-122"/>
                <a:ea typeface="楷体" panose="02010609060101010101" pitchFamily="49" charset="-122"/>
              </a:rPr>
              <a:t>万台（套），大幅提升了我省农业物质技术装备水平，有力推动了现代农业建设，取得了利农助农、一举多得的显著成效。预计今年全省主要农作物综合农机化率将超过</a:t>
            </a:r>
            <a:r>
              <a:rPr lang="en-US" altLang="zh-CN" sz="11200" b="1" dirty="0" smtClean="0">
                <a:latin typeface="楷体" panose="02010609060101010101" pitchFamily="49" charset="-122"/>
                <a:ea typeface="楷体" panose="02010609060101010101" pitchFamily="49" charset="-122"/>
              </a:rPr>
              <a:t>60%</a:t>
            </a:r>
            <a:r>
              <a:rPr lang="zh-CN" altLang="en-US" sz="11200" b="1" dirty="0" smtClean="0">
                <a:latin typeface="楷体" panose="02010609060101010101" pitchFamily="49" charset="-122"/>
                <a:ea typeface="楷体" panose="02010609060101010101" pitchFamily="49" charset="-122"/>
              </a:rPr>
              <a:t>。</a:t>
            </a:r>
            <a:endParaRPr lang="en-US" altLang="zh-CN" sz="11200" b="1" dirty="0" smtClean="0">
              <a:latin typeface="楷体" panose="02010609060101010101" pitchFamily="49" charset="-122"/>
              <a:ea typeface="楷体" panose="02010609060101010101" pitchFamily="49" charset="-122"/>
            </a:endParaRPr>
          </a:p>
          <a:p>
            <a:pPr marL="0" indent="0">
              <a:lnSpc>
                <a:spcPts val="4000"/>
              </a:lnSpc>
              <a:buNone/>
            </a:pPr>
            <a:r>
              <a:rPr lang="zh-CN" altLang="en-US" sz="7000" dirty="0" smtClean="0"/>
              <a:t>       </a:t>
            </a:r>
            <a:endParaRPr lang="en-US" altLang="zh-CN" sz="7000" dirty="0" smtClean="0"/>
          </a:p>
          <a:p>
            <a:endParaRPr lang="en-US" altLang="zh-CN" sz="3200" dirty="0"/>
          </a:p>
          <a:p>
            <a:endParaRPr lang="en-US" altLang="zh-CN" sz="3200" dirty="0" smtClean="0"/>
          </a:p>
          <a:p>
            <a:endParaRPr lang="en-US" altLang="zh-CN" sz="3200" dirty="0"/>
          </a:p>
          <a:p>
            <a:endParaRPr lang="en-US" altLang="zh-CN" sz="3200" dirty="0" smtClean="0"/>
          </a:p>
        </p:txBody>
      </p:sp>
      <p:sp>
        <p:nvSpPr>
          <p:cNvPr id="5" name="菱形 4"/>
          <p:cNvSpPr/>
          <p:nvPr/>
        </p:nvSpPr>
        <p:spPr>
          <a:xfrm>
            <a:off x="1272209" y="1769164"/>
            <a:ext cx="417443" cy="377683"/>
          </a:xfrm>
          <a:prstGeom prst="diamond">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CN" altLang="en-US">
              <a:solidFill>
                <a:srgbClr val="00B0F0"/>
              </a:solidFill>
            </a:endParaRPr>
          </a:p>
        </p:txBody>
      </p:sp>
    </p:spTree>
    <p:extLst>
      <p:ext uri="{BB962C8B-B14F-4D97-AF65-F5344CB8AC3E}">
        <p14:creationId xmlns:p14="http://schemas.microsoft.com/office/powerpoint/2010/main" xmlns="" val="11472621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31514" y="560439"/>
            <a:ext cx="8322067" cy="5671396"/>
          </a:xfrm>
        </p:spPr>
        <p:txBody>
          <a:bodyPr>
            <a:noAutofit/>
          </a:bodyPr>
          <a:lstStyle/>
          <a:p>
            <a:pPr>
              <a:lnSpc>
                <a:spcPts val="3700"/>
              </a:lnSpc>
            </a:pPr>
            <a:r>
              <a:rPr lang="en-US" altLang="zh-CN" sz="2400" b="1" dirty="0" smtClean="0">
                <a:solidFill>
                  <a:srgbClr val="FF0000"/>
                </a:solidFill>
                <a:latin typeface="楷体" panose="02010609060101010101" pitchFamily="49" charset="-122"/>
                <a:ea typeface="楷体" panose="02010609060101010101" pitchFamily="49" charset="-122"/>
              </a:rPr>
              <a:t>    5.</a:t>
            </a:r>
            <a:r>
              <a:rPr lang="zh-CN" altLang="en-US" sz="2800" b="1" dirty="0" smtClean="0">
                <a:solidFill>
                  <a:srgbClr val="FF0000"/>
                </a:solidFill>
                <a:latin typeface="楷体" panose="02010609060101010101" pitchFamily="49" charset="-122"/>
                <a:ea typeface="楷体" panose="02010609060101010101" pitchFamily="49" charset="-122"/>
              </a:rPr>
              <a:t>严查严处</a:t>
            </a:r>
            <a:r>
              <a:rPr lang="zh-CN" altLang="zh-CN" sz="2800" b="1" dirty="0" smtClean="0">
                <a:solidFill>
                  <a:srgbClr val="FF0000"/>
                </a:solidFill>
                <a:latin typeface="楷体" panose="02010609060101010101" pitchFamily="49" charset="-122"/>
                <a:ea typeface="楷体" panose="02010609060101010101" pitchFamily="49" charset="-122"/>
              </a:rPr>
              <a:t>违规</a:t>
            </a:r>
            <a:r>
              <a:rPr lang="zh-CN" altLang="en-US" sz="2800" b="1" dirty="0" smtClean="0">
                <a:solidFill>
                  <a:srgbClr val="FF0000"/>
                </a:solidFill>
                <a:latin typeface="楷体" panose="02010609060101010101" pitchFamily="49" charset="-122"/>
                <a:ea typeface="楷体" panose="02010609060101010101" pitchFamily="49" charset="-122"/>
              </a:rPr>
              <a:t>行为</a:t>
            </a:r>
            <a:r>
              <a:rPr lang="zh-CN" altLang="zh-CN" sz="2800" b="1" dirty="0" smtClean="0">
                <a:solidFill>
                  <a:srgbClr val="FF0000"/>
                </a:solidFill>
                <a:latin typeface="楷体" panose="02010609060101010101" pitchFamily="49" charset="-122"/>
                <a:ea typeface="楷体" panose="02010609060101010101" pitchFamily="49" charset="-122"/>
              </a:rPr>
              <a:t>。</a:t>
            </a:r>
            <a:r>
              <a:rPr lang="en-US" altLang="zh-CN" sz="2800" dirty="0">
                <a:latin typeface="楷体" panose="02010609060101010101" pitchFamily="49" charset="-122"/>
                <a:ea typeface="楷体" panose="02010609060101010101" pitchFamily="49" charset="-122"/>
              </a:rPr>
              <a:t>2017</a:t>
            </a:r>
            <a:r>
              <a:rPr lang="zh-CN" altLang="zh-CN" sz="2800" dirty="0">
                <a:latin typeface="楷体" panose="02010609060101010101" pitchFamily="49" charset="-122"/>
                <a:ea typeface="楷体" panose="02010609060101010101" pitchFamily="49" charset="-122"/>
              </a:rPr>
              <a:t>年</a:t>
            </a:r>
            <a:r>
              <a:rPr lang="en-US" altLang="zh-CN" sz="2800" dirty="0">
                <a:latin typeface="楷体" panose="02010609060101010101" pitchFamily="49" charset="-122"/>
                <a:ea typeface="楷体" panose="02010609060101010101" pitchFamily="49" charset="-122"/>
              </a:rPr>
              <a:t>5</a:t>
            </a:r>
            <a:r>
              <a:rPr lang="zh-CN" altLang="zh-CN" sz="2800" dirty="0">
                <a:latin typeface="楷体" panose="02010609060101010101" pitchFamily="49" charset="-122"/>
                <a:ea typeface="楷体" panose="02010609060101010101" pitchFamily="49" charset="-122"/>
              </a:rPr>
              <a:t>月，农、财两部联合印发了《农业机械购置补贴产品违规经营行为处理办法</a:t>
            </a:r>
            <a:r>
              <a:rPr lang="en-US" altLang="zh-CN" sz="2800" dirty="0">
                <a:latin typeface="楷体" panose="02010609060101010101" pitchFamily="49" charset="-122"/>
                <a:ea typeface="楷体" panose="02010609060101010101" pitchFamily="49" charset="-122"/>
              </a:rPr>
              <a:t>(</a:t>
            </a:r>
            <a:r>
              <a:rPr lang="zh-CN" altLang="zh-CN" sz="2800" dirty="0">
                <a:latin typeface="楷体" panose="02010609060101010101" pitchFamily="49" charset="-122"/>
                <a:ea typeface="楷体" panose="02010609060101010101" pitchFamily="49" charset="-122"/>
              </a:rPr>
              <a:t>试行</a:t>
            </a:r>
            <a:r>
              <a:rPr lang="en-US" altLang="zh-CN" sz="2800" dirty="0">
                <a:latin typeface="楷体" panose="02010609060101010101" pitchFamily="49" charset="-122"/>
                <a:ea typeface="楷体" panose="02010609060101010101" pitchFamily="49" charset="-122"/>
              </a:rPr>
              <a:t>)</a:t>
            </a:r>
            <a:r>
              <a:rPr lang="zh-CN" altLang="zh-CN" sz="2800" dirty="0">
                <a:latin typeface="楷体" panose="02010609060101010101" pitchFamily="49" charset="-122"/>
                <a:ea typeface="楷体" panose="02010609060101010101" pitchFamily="49" charset="-122"/>
              </a:rPr>
              <a:t>》，为查处违规行为提供了基本遵循</a:t>
            </a:r>
            <a:r>
              <a:rPr lang="zh-CN" altLang="zh-CN" sz="2800" dirty="0" smtClean="0">
                <a:latin typeface="楷体" panose="02010609060101010101" pitchFamily="49" charset="-122"/>
                <a:ea typeface="楷体" panose="02010609060101010101" pitchFamily="49" charset="-122"/>
              </a:rPr>
              <a:t>。</a:t>
            </a:r>
            <a:r>
              <a:rPr lang="zh-CN" altLang="en-US" sz="2800" dirty="0" smtClean="0">
                <a:solidFill>
                  <a:srgbClr val="FF0000"/>
                </a:solidFill>
                <a:latin typeface="楷体" panose="02010609060101010101" pitchFamily="49" charset="-122"/>
                <a:ea typeface="楷体" panose="02010609060101010101" pitchFamily="49" charset="-122"/>
              </a:rPr>
              <a:t>一是从严整治突出违规问题。</a:t>
            </a:r>
            <a:r>
              <a:rPr lang="zh-CN" altLang="zh-CN" sz="2800" dirty="0" smtClean="0">
                <a:latin typeface="楷体" panose="02010609060101010101" pitchFamily="49" charset="-122"/>
                <a:ea typeface="楷体" panose="02010609060101010101" pitchFamily="49" charset="-122"/>
              </a:rPr>
              <a:t>对危害</a:t>
            </a:r>
            <a:r>
              <a:rPr lang="zh-CN" altLang="zh-CN" sz="2800" dirty="0">
                <a:latin typeface="楷体" panose="02010609060101010101" pitchFamily="49" charset="-122"/>
                <a:ea typeface="楷体" panose="02010609060101010101" pitchFamily="49" charset="-122"/>
              </a:rPr>
              <a:t>较大的违规</a:t>
            </a:r>
            <a:r>
              <a:rPr lang="zh-CN" altLang="zh-CN" sz="2800" dirty="0" smtClean="0">
                <a:latin typeface="楷体" panose="02010609060101010101" pitchFamily="49" charset="-122"/>
                <a:ea typeface="楷体" panose="02010609060101010101" pitchFamily="49" charset="-122"/>
              </a:rPr>
              <a:t>行为实行</a:t>
            </a:r>
            <a:r>
              <a:rPr lang="zh-CN" altLang="zh-CN" sz="2800" dirty="0">
                <a:latin typeface="楷体" panose="02010609060101010101" pitchFamily="49" charset="-122"/>
                <a:ea typeface="楷体" panose="02010609060101010101" pitchFamily="49" charset="-122"/>
              </a:rPr>
              <a:t>顶格处罚、联查联处，真正让失信违规企业</a:t>
            </a:r>
            <a:r>
              <a:rPr lang="en-US" altLang="zh-CN" sz="2800" dirty="0">
                <a:latin typeface="楷体" panose="02010609060101010101" pitchFamily="49" charset="-122"/>
                <a:ea typeface="楷体" panose="02010609060101010101" pitchFamily="49" charset="-122"/>
              </a:rPr>
              <a:t>“</a:t>
            </a:r>
            <a:r>
              <a:rPr lang="zh-CN" altLang="zh-CN" sz="2800" dirty="0">
                <a:latin typeface="楷体" panose="02010609060101010101" pitchFamily="49" charset="-122"/>
                <a:ea typeface="楷体" panose="02010609060101010101" pitchFamily="49" charset="-122"/>
              </a:rPr>
              <a:t>一处失信、处处受限</a:t>
            </a:r>
            <a:r>
              <a:rPr lang="en-US" altLang="zh-CN" sz="2800" dirty="0">
                <a:latin typeface="楷体" panose="02010609060101010101" pitchFamily="49" charset="-122"/>
                <a:ea typeface="楷体" panose="02010609060101010101" pitchFamily="49" charset="-122"/>
              </a:rPr>
              <a:t>”</a:t>
            </a:r>
            <a:r>
              <a:rPr lang="zh-CN" altLang="zh-CN" sz="2800" dirty="0" smtClean="0">
                <a:latin typeface="楷体" panose="02010609060101010101" pitchFamily="49" charset="-122"/>
                <a:ea typeface="楷体" panose="02010609060101010101" pitchFamily="49" charset="-122"/>
              </a:rPr>
              <a:t>。</a:t>
            </a:r>
            <a:r>
              <a:rPr lang="zh-CN" altLang="en-US" sz="2800" dirty="0" smtClean="0">
                <a:solidFill>
                  <a:srgbClr val="FF0000"/>
                </a:solidFill>
                <a:latin typeface="楷体" panose="02010609060101010101" pitchFamily="49" charset="-122"/>
                <a:ea typeface="楷体" panose="02010609060101010101" pitchFamily="49" charset="-122"/>
              </a:rPr>
              <a:t>二是强化联合查处。</a:t>
            </a:r>
            <a:r>
              <a:rPr lang="zh-CN" altLang="en-US" sz="2800" dirty="0" smtClean="0">
                <a:latin typeface="楷体" panose="02010609060101010101" pitchFamily="49" charset="-122"/>
                <a:ea typeface="楷体" panose="02010609060101010101" pitchFamily="49" charset="-122"/>
              </a:rPr>
              <a:t>加强县级农机化、财政部门对违规行为的联合调查处理工作，对涉嫌较重或严重的违规行为，及时报请县级农机购置补贴领导小组或上级主管部门给予处理，必要时省级农机化、财政部门应及时采取措施，直接组织调查。</a:t>
            </a:r>
            <a:endParaRPr lang="zh-CN" altLang="en-US" sz="2800" dirty="0"/>
          </a:p>
        </p:txBody>
      </p:sp>
    </p:spTree>
    <p:extLst>
      <p:ext uri="{BB962C8B-B14F-4D97-AF65-F5344CB8AC3E}">
        <p14:creationId xmlns:p14="http://schemas.microsoft.com/office/powerpoint/2010/main" xmlns="" val="21180855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28650" y="452284"/>
            <a:ext cx="7886700" cy="5948515"/>
          </a:xfrm>
        </p:spPr>
        <p:txBody>
          <a:bodyPr>
            <a:noAutofit/>
          </a:bodyPr>
          <a:lstStyle/>
          <a:p>
            <a:pPr algn="just">
              <a:lnSpc>
                <a:spcPts val="3500"/>
              </a:lnSpc>
            </a:pPr>
            <a:r>
              <a:rPr lang="en-US" altLang="zh-CN" sz="2800" b="1" dirty="0" smtClean="0">
                <a:solidFill>
                  <a:srgbClr val="FF0000"/>
                </a:solidFill>
                <a:latin typeface="楷体" panose="02010609060101010101" pitchFamily="49" charset="-122"/>
                <a:ea typeface="楷体" panose="02010609060101010101" pitchFamily="49" charset="-122"/>
              </a:rPr>
              <a:t>    6.</a:t>
            </a:r>
            <a:r>
              <a:rPr lang="zh-CN" altLang="zh-CN" sz="2800" b="1" dirty="0" smtClean="0">
                <a:solidFill>
                  <a:srgbClr val="FF0000"/>
                </a:solidFill>
                <a:latin typeface="楷体" panose="02010609060101010101" pitchFamily="49" charset="-122"/>
                <a:ea typeface="楷体" panose="02010609060101010101" pitchFamily="49" charset="-122"/>
              </a:rPr>
              <a:t>优化</a:t>
            </a:r>
            <a:r>
              <a:rPr lang="zh-CN" altLang="en-US" sz="2800" b="1" dirty="0" smtClean="0">
                <a:solidFill>
                  <a:srgbClr val="FF0000"/>
                </a:solidFill>
                <a:latin typeface="楷体" panose="02010609060101010101" pitchFamily="49" charset="-122"/>
                <a:ea typeface="楷体" panose="02010609060101010101" pitchFamily="49" charset="-122"/>
              </a:rPr>
              <a:t>补贴</a:t>
            </a:r>
            <a:r>
              <a:rPr lang="zh-CN" altLang="zh-CN" sz="2800" b="1" dirty="0" smtClean="0">
                <a:solidFill>
                  <a:srgbClr val="FF0000"/>
                </a:solidFill>
                <a:latin typeface="楷体" panose="02010609060101010101" pitchFamily="49" charset="-122"/>
                <a:ea typeface="楷体" panose="02010609060101010101" pitchFamily="49" charset="-122"/>
              </a:rPr>
              <a:t>服务。一</a:t>
            </a:r>
            <a:r>
              <a:rPr lang="zh-CN" altLang="zh-CN" sz="2800" b="1" dirty="0">
                <a:solidFill>
                  <a:srgbClr val="FF0000"/>
                </a:solidFill>
                <a:latin typeface="楷体" panose="02010609060101010101" pitchFamily="49" charset="-122"/>
                <a:ea typeface="楷体" panose="02010609060101010101" pitchFamily="49" charset="-122"/>
              </a:rPr>
              <a:t>是</a:t>
            </a:r>
            <a:r>
              <a:rPr lang="zh-CN" altLang="zh-CN" sz="2800" b="1" dirty="0">
                <a:latin typeface="楷体" panose="02010609060101010101" pitchFamily="49" charset="-122"/>
                <a:ea typeface="楷体" panose="02010609060101010101" pitchFamily="49" charset="-122"/>
              </a:rPr>
              <a:t>便利企业投档</a:t>
            </a:r>
            <a:r>
              <a:rPr lang="zh-CN" altLang="zh-CN" sz="2800" b="1" dirty="0" smtClean="0">
                <a:latin typeface="楷体" panose="02010609060101010101" pitchFamily="49" charset="-122"/>
                <a:ea typeface="楷体" panose="02010609060101010101" pitchFamily="49" charset="-122"/>
              </a:rPr>
              <a:t>。</a:t>
            </a:r>
            <a:r>
              <a:rPr lang="zh-CN" altLang="zh-CN" sz="2800" dirty="0" smtClean="0">
                <a:latin typeface="楷体" panose="02010609060101010101" pitchFamily="49" charset="-122"/>
                <a:ea typeface="楷体" panose="02010609060101010101" pitchFamily="49" charset="-122"/>
              </a:rPr>
              <a:t>增加</a:t>
            </a:r>
            <a:r>
              <a:rPr lang="zh-CN" altLang="zh-CN" sz="2800" dirty="0">
                <a:latin typeface="楷体" panose="02010609060101010101" pitchFamily="49" charset="-122"/>
                <a:ea typeface="楷体" panose="02010609060101010101" pitchFamily="49" charset="-122"/>
              </a:rPr>
              <a:t>投档工作频次和常年受理企业投档，定期发布投档结果，进一步优化服务。</a:t>
            </a:r>
            <a:r>
              <a:rPr lang="zh-CN" altLang="zh-CN" sz="2800" b="1" dirty="0">
                <a:solidFill>
                  <a:srgbClr val="FF0000"/>
                </a:solidFill>
                <a:latin typeface="楷体" panose="02010609060101010101" pitchFamily="49" charset="-122"/>
                <a:ea typeface="楷体" panose="02010609060101010101" pitchFamily="49" charset="-122"/>
              </a:rPr>
              <a:t>二是</a:t>
            </a:r>
            <a:r>
              <a:rPr lang="zh-CN" altLang="zh-CN" sz="2800" b="1" dirty="0">
                <a:latin typeface="楷体" panose="02010609060101010101" pitchFamily="49" charset="-122"/>
                <a:ea typeface="楷体" panose="02010609060101010101" pitchFamily="49" charset="-122"/>
              </a:rPr>
              <a:t>便利购机者申请补贴</a:t>
            </a:r>
            <a:r>
              <a:rPr lang="zh-CN" altLang="zh-CN" sz="2800" b="1" dirty="0" smtClean="0">
                <a:latin typeface="楷体" panose="02010609060101010101" pitchFamily="49" charset="-122"/>
                <a:ea typeface="楷体" panose="02010609060101010101" pitchFamily="49" charset="-122"/>
              </a:rPr>
              <a:t>。</a:t>
            </a:r>
            <a:r>
              <a:rPr lang="zh-CN" altLang="zh-CN" sz="2800" dirty="0" smtClean="0">
                <a:latin typeface="楷体" panose="02010609060101010101" pitchFamily="49" charset="-122"/>
                <a:ea typeface="楷体" panose="02010609060101010101" pitchFamily="49" charset="-122"/>
              </a:rPr>
              <a:t>实行</a:t>
            </a:r>
            <a:r>
              <a:rPr lang="zh-CN" altLang="zh-CN" sz="2800" dirty="0">
                <a:latin typeface="楷体" panose="02010609060101010101" pitchFamily="49" charset="-122"/>
                <a:ea typeface="楷体" panose="02010609060101010101" pitchFamily="49" charset="-122"/>
              </a:rPr>
              <a:t>农机购置补贴辅助管理系统常年连续开放</a:t>
            </a:r>
            <a:r>
              <a:rPr lang="zh-CN" altLang="zh-CN" sz="2800" dirty="0" smtClean="0">
                <a:latin typeface="楷体" panose="02010609060101010101" pitchFamily="49" charset="-122"/>
                <a:ea typeface="楷体" panose="02010609060101010101" pitchFamily="49" charset="-122"/>
              </a:rPr>
              <a:t>，推广</a:t>
            </a:r>
            <a:r>
              <a:rPr lang="zh-CN" altLang="zh-CN" sz="2800" dirty="0">
                <a:latin typeface="楷体" panose="02010609060101010101" pitchFamily="49" charset="-122"/>
                <a:ea typeface="楷体" panose="02010609060101010101" pitchFamily="49" charset="-122"/>
              </a:rPr>
              <a:t>使用手机</a:t>
            </a:r>
            <a:r>
              <a:rPr lang="en-US" altLang="zh-CN" sz="2800" dirty="0" smtClean="0">
                <a:latin typeface="楷体" panose="02010609060101010101" pitchFamily="49" charset="-122"/>
                <a:ea typeface="楷体" panose="02010609060101010101" pitchFamily="49" charset="-122"/>
              </a:rPr>
              <a:t>APP</a:t>
            </a:r>
            <a:r>
              <a:rPr lang="zh-CN" altLang="zh-CN" sz="2800" dirty="0" smtClean="0">
                <a:latin typeface="楷体" panose="02010609060101010101" pitchFamily="49" charset="-122"/>
                <a:ea typeface="楷体" panose="02010609060101010101" pitchFamily="49" charset="-122"/>
              </a:rPr>
              <a:t>等</a:t>
            </a:r>
            <a:r>
              <a:rPr lang="zh-CN" altLang="zh-CN" sz="2800" dirty="0">
                <a:latin typeface="楷体" panose="02010609060101010101" pitchFamily="49" charset="-122"/>
                <a:ea typeface="楷体" panose="02010609060101010101" pitchFamily="49" charset="-122"/>
              </a:rPr>
              <a:t>信息化</a:t>
            </a:r>
            <a:r>
              <a:rPr lang="zh-CN" altLang="zh-CN" sz="2800" dirty="0" smtClean="0">
                <a:latin typeface="楷体" panose="02010609060101010101" pitchFamily="49" charset="-122"/>
                <a:ea typeface="楷体" panose="02010609060101010101" pitchFamily="49" charset="-122"/>
              </a:rPr>
              <a:t>技术</a:t>
            </a:r>
            <a:r>
              <a:rPr lang="zh-CN" altLang="en-US" sz="2800" dirty="0" smtClean="0">
                <a:latin typeface="楷体" panose="02010609060101010101" pitchFamily="49" charset="-122"/>
                <a:ea typeface="楷体" panose="02010609060101010101" pitchFamily="49" charset="-122"/>
              </a:rPr>
              <a:t>，</a:t>
            </a:r>
            <a:r>
              <a:rPr lang="zh-CN" altLang="zh-CN" sz="2800" dirty="0" smtClean="0">
                <a:latin typeface="楷体" panose="02010609060101010101" pitchFamily="49" charset="-122"/>
                <a:ea typeface="楷体" panose="02010609060101010101" pitchFamily="49" charset="-122"/>
              </a:rPr>
              <a:t>对</a:t>
            </a:r>
            <a:r>
              <a:rPr lang="zh-CN" altLang="zh-CN" sz="2800" dirty="0">
                <a:latin typeface="楷体" panose="02010609060101010101" pitchFamily="49" charset="-122"/>
                <a:ea typeface="楷体" panose="02010609060101010101" pitchFamily="49" charset="-122"/>
              </a:rPr>
              <a:t>拖拉机、联合收割机等牌证管理机具，购机者凭《拖拉机和联合收割机行驶证》申请补贴免于现场实物核验，简化手续。</a:t>
            </a:r>
            <a:r>
              <a:rPr lang="zh-CN" altLang="zh-CN" sz="2800" b="1" dirty="0">
                <a:solidFill>
                  <a:srgbClr val="FF0000"/>
                </a:solidFill>
                <a:latin typeface="楷体" panose="02010609060101010101" pitchFamily="49" charset="-122"/>
                <a:ea typeface="楷体" panose="02010609060101010101" pitchFamily="49" charset="-122"/>
              </a:rPr>
              <a:t>三是</a:t>
            </a:r>
            <a:r>
              <a:rPr lang="zh-CN" altLang="zh-CN" sz="2800" b="1" dirty="0">
                <a:latin typeface="楷体" panose="02010609060101010101" pitchFamily="49" charset="-122"/>
                <a:ea typeface="楷体" panose="02010609060101010101" pitchFamily="49" charset="-122"/>
              </a:rPr>
              <a:t>推行补贴申请受理和资金兑付限时办理。</a:t>
            </a:r>
            <a:r>
              <a:rPr lang="zh-CN" altLang="zh-CN" sz="2800" dirty="0">
                <a:latin typeface="楷体" panose="02010609060101010101" pitchFamily="49" charset="-122"/>
                <a:ea typeface="楷体" panose="02010609060101010101" pitchFamily="49" charset="-122"/>
              </a:rPr>
              <a:t>对基层农业农村、财政部门的相关工作时限进行量化规定，保障补贴资金及时到户</a:t>
            </a:r>
            <a:r>
              <a:rPr lang="zh-CN" altLang="zh-CN" sz="2800" dirty="0" smtClean="0">
                <a:latin typeface="楷体" panose="02010609060101010101" pitchFamily="49" charset="-122"/>
                <a:ea typeface="楷体" panose="02010609060101010101" pitchFamily="49" charset="-122"/>
              </a:rPr>
              <a:t>。</a:t>
            </a:r>
            <a:endParaRPr lang="zh-CN" altLang="en-US" sz="28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xmlns="" val="18104962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28649" y="365126"/>
            <a:ext cx="8094009" cy="6143250"/>
          </a:xfrm>
        </p:spPr>
        <p:txBody>
          <a:bodyPr>
            <a:normAutofit fontScale="90000"/>
          </a:bodyPr>
          <a:lstStyle/>
          <a:p>
            <a:pPr>
              <a:lnSpc>
                <a:spcPts val="4000"/>
              </a:lnSpc>
            </a:pPr>
            <a:r>
              <a:rPr lang="en-US" altLang="zh-CN" dirty="0" smtClean="0">
                <a:solidFill>
                  <a:srgbClr val="FF0000"/>
                </a:solidFill>
              </a:rPr>
              <a:t/>
            </a:r>
            <a:br>
              <a:rPr lang="en-US" altLang="zh-CN" dirty="0" smtClean="0">
                <a:solidFill>
                  <a:srgbClr val="FF0000"/>
                </a:solidFill>
              </a:rPr>
            </a:br>
            <a:r>
              <a:rPr lang="en-US" altLang="zh-CN" sz="3600" dirty="0" smtClean="0">
                <a:solidFill>
                  <a:srgbClr val="FF0000"/>
                </a:solidFill>
              </a:rPr>
              <a:t>  </a:t>
            </a:r>
            <a:br>
              <a:rPr lang="en-US" altLang="zh-CN" sz="3600" dirty="0" smtClean="0">
                <a:solidFill>
                  <a:srgbClr val="FF0000"/>
                </a:solidFill>
              </a:rPr>
            </a:br>
            <a:r>
              <a:rPr lang="en-US" altLang="zh-CN" sz="3600" dirty="0" smtClean="0">
                <a:solidFill>
                  <a:srgbClr val="FF0000"/>
                </a:solidFill>
              </a:rPr>
              <a:t> </a:t>
            </a:r>
            <a:r>
              <a:rPr lang="zh-CN" altLang="en-US" sz="3600" dirty="0" smtClean="0">
                <a:solidFill>
                  <a:srgbClr val="FF0000"/>
                </a:solidFill>
                <a:latin typeface="黑体" panose="02010609060101010101" pitchFamily="49" charset="-122"/>
                <a:ea typeface="黑体" panose="02010609060101010101" pitchFamily="49" charset="-122"/>
              </a:rPr>
              <a:t>二、</a:t>
            </a:r>
            <a:r>
              <a:rPr lang="zh-CN" altLang="zh-CN" sz="3600" dirty="0">
                <a:solidFill>
                  <a:srgbClr val="FF0000"/>
                </a:solidFill>
                <a:latin typeface="黑体" panose="02010609060101010101" pitchFamily="49" charset="-122"/>
                <a:ea typeface="黑体" panose="02010609060101010101" pitchFamily="49" charset="-122"/>
              </a:rPr>
              <a:t>农机深松整地作业</a:t>
            </a:r>
            <a:r>
              <a:rPr lang="zh-CN" altLang="zh-CN" sz="3600" dirty="0" smtClean="0">
                <a:solidFill>
                  <a:srgbClr val="FF0000"/>
                </a:solidFill>
                <a:latin typeface="黑体" panose="02010609060101010101" pitchFamily="49" charset="-122"/>
                <a:ea typeface="黑体" panose="02010609060101010101" pitchFamily="49" charset="-122"/>
              </a:rPr>
              <a:t>补贴政策</a:t>
            </a:r>
            <a:r>
              <a:rPr lang="en-US" altLang="zh-CN" sz="3600" dirty="0" smtClean="0">
                <a:solidFill>
                  <a:srgbClr val="FF0000"/>
                </a:solidFill>
                <a:latin typeface="黑体" panose="02010609060101010101" pitchFamily="49" charset="-122"/>
                <a:ea typeface="黑体" panose="02010609060101010101" pitchFamily="49" charset="-122"/>
              </a:rPr>
              <a:t/>
            </a:r>
            <a:br>
              <a:rPr lang="en-US" altLang="zh-CN" sz="3600" dirty="0" smtClean="0">
                <a:solidFill>
                  <a:srgbClr val="FF0000"/>
                </a:solidFill>
                <a:latin typeface="黑体" panose="02010609060101010101" pitchFamily="49" charset="-122"/>
                <a:ea typeface="黑体" panose="02010609060101010101" pitchFamily="49" charset="-122"/>
              </a:rPr>
            </a:br>
            <a:r>
              <a:rPr lang="en-US" altLang="zh-CN" dirty="0" smtClean="0">
                <a:solidFill>
                  <a:srgbClr val="FF0000"/>
                </a:solidFill>
              </a:rPr>
              <a:t/>
            </a:r>
            <a:br>
              <a:rPr lang="en-US" altLang="zh-CN" dirty="0" smtClean="0">
                <a:solidFill>
                  <a:srgbClr val="FF0000"/>
                </a:solidFill>
              </a:rPr>
            </a:br>
            <a:r>
              <a:rPr lang="zh-CN" altLang="en-US" b="1" dirty="0" smtClean="0">
                <a:solidFill>
                  <a:srgbClr val="FF0000"/>
                </a:solidFill>
                <a:latin typeface="宋体" panose="02010600030101010101" pitchFamily="2" charset="-122"/>
                <a:ea typeface="宋体" panose="02010600030101010101" pitchFamily="2" charset="-122"/>
              </a:rPr>
              <a:t>（一）总体要求。</a:t>
            </a:r>
            <a:r>
              <a:rPr lang="zh-CN" altLang="zh-CN" sz="3100" b="1" dirty="0" smtClean="0">
                <a:latin typeface="宋体" panose="02010600030101010101" pitchFamily="2" charset="-122"/>
                <a:ea typeface="宋体" panose="02010600030101010101" pitchFamily="2" charset="-122"/>
              </a:rPr>
              <a:t>农机</a:t>
            </a:r>
            <a:r>
              <a:rPr lang="zh-CN" altLang="zh-CN" sz="3100" b="1" dirty="0">
                <a:latin typeface="宋体" panose="02010600030101010101" pitchFamily="2" charset="-122"/>
                <a:ea typeface="宋体" panose="02010600030101010101" pitchFamily="2" charset="-122"/>
              </a:rPr>
              <a:t>深松整地作业补贴政策实施，坚持“行政推动、补贴引导、完善机制、农民自愿、确保效果”原则，采取</a:t>
            </a:r>
            <a:r>
              <a:rPr lang="en-US" altLang="zh-CN" sz="3100" b="1" dirty="0">
                <a:latin typeface="宋体" panose="02010600030101010101" pitchFamily="2" charset="-122"/>
                <a:ea typeface="宋体" panose="02010600030101010101" pitchFamily="2" charset="-122"/>
              </a:rPr>
              <a:t>“</a:t>
            </a:r>
            <a:r>
              <a:rPr lang="zh-CN" altLang="zh-CN" sz="3100" b="1" dirty="0">
                <a:latin typeface="宋体" panose="02010600030101010101" pitchFamily="2" charset="-122"/>
                <a:ea typeface="宋体" panose="02010600030101010101" pitchFamily="2" charset="-122"/>
              </a:rPr>
              <a:t>先作业后补贴</a:t>
            </a:r>
            <a:r>
              <a:rPr lang="en-US" altLang="zh-CN" sz="3100" b="1" dirty="0">
                <a:latin typeface="宋体" panose="02010600030101010101" pitchFamily="2" charset="-122"/>
                <a:ea typeface="宋体" panose="02010600030101010101" pitchFamily="2" charset="-122"/>
              </a:rPr>
              <a:t>”</a:t>
            </a:r>
            <a:r>
              <a:rPr lang="zh-CN" altLang="zh-CN" sz="3100" b="1" dirty="0">
                <a:latin typeface="宋体" panose="02010600030101010101" pitchFamily="2" charset="-122"/>
                <a:ea typeface="宋体" panose="02010600030101010101" pitchFamily="2" charset="-122"/>
              </a:rPr>
              <a:t>的方式，实行集中连片和区域性推进，构建农机深松整地作业技术应用长效机制。有效发挥农机合作社、农机大户等农机社会化服务组织的作用，持续推动 “互联网</a:t>
            </a:r>
            <a:r>
              <a:rPr lang="en-US" altLang="zh-CN" sz="3100" b="1" dirty="0">
                <a:latin typeface="宋体" panose="02010600030101010101" pitchFamily="2" charset="-122"/>
                <a:ea typeface="宋体" panose="02010600030101010101" pitchFamily="2" charset="-122"/>
              </a:rPr>
              <a:t>+</a:t>
            </a:r>
            <a:r>
              <a:rPr lang="zh-CN" altLang="zh-CN" sz="3100" b="1" dirty="0">
                <a:latin typeface="宋体" panose="02010600030101010101" pitchFamily="2" charset="-122"/>
                <a:ea typeface="宋体" panose="02010600030101010101" pitchFamily="2" charset="-122"/>
              </a:rPr>
              <a:t>”信息化技术在农机深松整地作业远程监测中的应用，不断提高深松作业质量和行政监管效率。</a:t>
            </a:r>
            <a:br>
              <a:rPr lang="zh-CN" altLang="zh-CN" sz="3100" b="1" dirty="0">
                <a:latin typeface="宋体" panose="02010600030101010101" pitchFamily="2" charset="-122"/>
                <a:ea typeface="宋体" panose="02010600030101010101" pitchFamily="2" charset="-122"/>
              </a:rPr>
            </a:br>
            <a:r>
              <a:rPr lang="zh-CN" altLang="zh-CN" dirty="0">
                <a:solidFill>
                  <a:srgbClr val="FF0000"/>
                </a:solidFill>
              </a:rPr>
              <a:t/>
            </a:r>
            <a:br>
              <a:rPr lang="zh-CN" altLang="zh-CN" dirty="0">
                <a:solidFill>
                  <a:srgbClr val="FF0000"/>
                </a:solidFill>
              </a:rPr>
            </a:br>
            <a:endParaRPr lang="zh-CN" altLang="en-US" dirty="0">
              <a:solidFill>
                <a:srgbClr val="FF0000"/>
              </a:solidFill>
            </a:endParaRPr>
          </a:p>
        </p:txBody>
      </p:sp>
    </p:spTree>
    <p:extLst>
      <p:ext uri="{BB962C8B-B14F-4D97-AF65-F5344CB8AC3E}">
        <p14:creationId xmlns:p14="http://schemas.microsoft.com/office/powerpoint/2010/main" xmlns="" val="40071671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74862" y="665921"/>
            <a:ext cx="7952912" cy="5851419"/>
          </a:xfrm>
        </p:spPr>
        <p:txBody>
          <a:bodyPr>
            <a:normAutofit fontScale="90000"/>
          </a:bodyPr>
          <a:lstStyle/>
          <a:p>
            <a:pPr>
              <a:lnSpc>
                <a:spcPct val="150000"/>
              </a:lnSpc>
            </a:pPr>
            <a:r>
              <a:rPr lang="en-US" altLang="zh-CN" sz="3100" b="1" dirty="0" smtClean="0">
                <a:solidFill>
                  <a:srgbClr val="FF0000"/>
                </a:solidFill>
              </a:rPr>
              <a:t/>
            </a:r>
            <a:br>
              <a:rPr lang="en-US" altLang="zh-CN" sz="3100" b="1" dirty="0" smtClean="0">
                <a:solidFill>
                  <a:srgbClr val="FF0000"/>
                </a:solidFill>
              </a:rPr>
            </a:br>
            <a:r>
              <a:rPr lang="en-US" altLang="zh-CN" sz="3100" b="1" dirty="0">
                <a:solidFill>
                  <a:srgbClr val="FF0000"/>
                </a:solidFill>
              </a:rPr>
              <a:t/>
            </a:r>
            <a:br>
              <a:rPr lang="en-US" altLang="zh-CN" sz="3100" b="1" dirty="0">
                <a:solidFill>
                  <a:srgbClr val="FF0000"/>
                </a:solidFill>
              </a:rPr>
            </a:br>
            <a:r>
              <a:rPr lang="zh-CN" altLang="en-US" sz="3100" b="1" dirty="0" smtClean="0">
                <a:solidFill>
                  <a:srgbClr val="FF0000"/>
                </a:solidFill>
              </a:rPr>
              <a:t>（二）</a:t>
            </a:r>
            <a:r>
              <a:rPr lang="zh-CN" altLang="zh-CN" sz="3100" b="1" dirty="0" smtClean="0">
                <a:solidFill>
                  <a:srgbClr val="FF0000"/>
                </a:solidFill>
              </a:rPr>
              <a:t>补贴</a:t>
            </a:r>
            <a:r>
              <a:rPr lang="zh-CN" altLang="zh-CN" sz="3100" b="1" dirty="0">
                <a:solidFill>
                  <a:srgbClr val="FF0000"/>
                </a:solidFill>
              </a:rPr>
              <a:t>范围</a:t>
            </a:r>
            <a:r>
              <a:rPr lang="zh-CN" altLang="zh-CN" sz="3100" b="1" dirty="0" smtClean="0">
                <a:solidFill>
                  <a:srgbClr val="FF0000"/>
                </a:solidFill>
              </a:rPr>
              <a:t>：</a:t>
            </a:r>
            <a:r>
              <a:rPr lang="en-US" altLang="zh-CN" sz="3100" b="1" dirty="0" smtClean="0">
                <a:latin typeface="宋体" panose="02010600030101010101" pitchFamily="2" charset="-122"/>
                <a:ea typeface="宋体" panose="02010600030101010101" pitchFamily="2" charset="-122"/>
              </a:rPr>
              <a:t>2019</a:t>
            </a:r>
            <a:r>
              <a:rPr lang="zh-CN" altLang="en-US" sz="3100" b="1" dirty="0" smtClean="0">
                <a:latin typeface="宋体" panose="02010600030101010101" pitchFamily="2" charset="-122"/>
                <a:ea typeface="宋体" panose="02010600030101010101" pitchFamily="2" charset="-122"/>
              </a:rPr>
              <a:t>年全省深松补贴</a:t>
            </a:r>
            <a:r>
              <a:rPr lang="zh-CN" altLang="zh-CN" sz="3100" b="1" dirty="0" smtClean="0">
                <a:latin typeface="宋体" panose="02010600030101010101" pitchFamily="2" charset="-122"/>
                <a:ea typeface="宋体" panose="02010600030101010101" pitchFamily="2" charset="-122"/>
              </a:rPr>
              <a:t>范围</a:t>
            </a:r>
            <a:r>
              <a:rPr lang="zh-CN" altLang="zh-CN" sz="3100" b="1" dirty="0">
                <a:latin typeface="宋体" panose="02010600030101010101" pitchFamily="2" charset="-122"/>
                <a:ea typeface="宋体" panose="02010600030101010101" pitchFamily="2" charset="-122"/>
              </a:rPr>
              <a:t>包括</a:t>
            </a:r>
            <a:r>
              <a:rPr lang="en-US" altLang="zh-CN" sz="3100" b="1" dirty="0">
                <a:latin typeface="宋体" panose="02010600030101010101" pitchFamily="2" charset="-122"/>
                <a:ea typeface="宋体" panose="02010600030101010101" pitchFamily="2" charset="-122"/>
              </a:rPr>
              <a:t>14</a:t>
            </a:r>
            <a:r>
              <a:rPr lang="zh-CN" altLang="zh-CN" sz="3100" b="1" dirty="0">
                <a:latin typeface="宋体" panose="02010600030101010101" pitchFamily="2" charset="-122"/>
                <a:ea typeface="宋体" panose="02010600030101010101" pitchFamily="2" charset="-122"/>
              </a:rPr>
              <a:t>个市（州）</a:t>
            </a:r>
            <a:r>
              <a:rPr lang="en-US" altLang="zh-CN" sz="3100" b="1" dirty="0">
                <a:latin typeface="宋体" panose="02010600030101010101" pitchFamily="2" charset="-122"/>
                <a:ea typeface="宋体" panose="02010600030101010101" pitchFamily="2" charset="-122"/>
              </a:rPr>
              <a:t>63</a:t>
            </a:r>
            <a:r>
              <a:rPr lang="zh-CN" altLang="zh-CN" sz="3100" b="1" dirty="0">
                <a:latin typeface="宋体" panose="02010600030101010101" pitchFamily="2" charset="-122"/>
                <a:ea typeface="宋体" panose="02010600030101010101" pitchFamily="2" charset="-122"/>
              </a:rPr>
              <a:t>个县（市、区</a:t>
            </a:r>
            <a:r>
              <a:rPr lang="zh-CN" altLang="zh-CN" sz="3100" b="1" dirty="0" smtClean="0">
                <a:latin typeface="宋体" panose="02010600030101010101" pitchFamily="2" charset="-122"/>
                <a:ea typeface="宋体" panose="02010600030101010101" pitchFamily="2" charset="-122"/>
              </a:rPr>
              <a:t>），</a:t>
            </a:r>
            <a:r>
              <a:rPr lang="zh-CN" altLang="en-US" sz="3100" b="1" dirty="0" smtClean="0">
                <a:latin typeface="宋体" panose="02010600030101010101" pitchFamily="2" charset="-122"/>
                <a:ea typeface="宋体" panose="02010600030101010101" pitchFamily="2" charset="-122"/>
              </a:rPr>
              <a:t>补贴范围根据各县的需求年度进行调整。补贴任务按照因素法测算，最多的县深松面积</a:t>
            </a:r>
            <a:r>
              <a:rPr lang="en-US" altLang="zh-CN" sz="3100" b="1" dirty="0" smtClean="0">
                <a:latin typeface="宋体" panose="02010600030101010101" pitchFamily="2" charset="-122"/>
                <a:ea typeface="宋体" panose="02010600030101010101" pitchFamily="2" charset="-122"/>
              </a:rPr>
              <a:t>44</a:t>
            </a:r>
            <a:r>
              <a:rPr lang="zh-CN" altLang="en-US" sz="3100" b="1" dirty="0" smtClean="0">
                <a:latin typeface="宋体" panose="02010600030101010101" pitchFamily="2" charset="-122"/>
                <a:ea typeface="宋体" panose="02010600030101010101" pitchFamily="2" charset="-122"/>
              </a:rPr>
              <a:t>万亩，最少的</a:t>
            </a:r>
            <a:r>
              <a:rPr lang="en-US" altLang="zh-CN" sz="3100" b="1" dirty="0" smtClean="0">
                <a:latin typeface="宋体" panose="02010600030101010101" pitchFamily="2" charset="-122"/>
                <a:ea typeface="宋体" panose="02010600030101010101" pitchFamily="2" charset="-122"/>
              </a:rPr>
              <a:t>0.1</a:t>
            </a:r>
            <a:r>
              <a:rPr lang="zh-CN" altLang="en-US" sz="3100" b="1" dirty="0" smtClean="0">
                <a:latin typeface="宋体" panose="02010600030101010101" pitchFamily="2" charset="-122"/>
                <a:ea typeface="宋体" panose="02010600030101010101" pitchFamily="2" charset="-122"/>
              </a:rPr>
              <a:t>万亩。</a:t>
            </a:r>
            <a:r>
              <a:rPr lang="en-US" altLang="zh-CN" sz="3100" b="1" dirty="0" smtClean="0">
                <a:latin typeface="宋体" panose="02010600030101010101" pitchFamily="2" charset="-122"/>
                <a:ea typeface="宋体" panose="02010600030101010101" pitchFamily="2" charset="-122"/>
              </a:rPr>
              <a:t/>
            </a:r>
            <a:br>
              <a:rPr lang="en-US" altLang="zh-CN" sz="3100" b="1" dirty="0" smtClean="0">
                <a:latin typeface="宋体" panose="02010600030101010101" pitchFamily="2" charset="-122"/>
                <a:ea typeface="宋体" panose="02010600030101010101" pitchFamily="2" charset="-122"/>
              </a:rPr>
            </a:br>
            <a:r>
              <a:rPr lang="zh-CN" altLang="en-US" sz="3200" b="1" dirty="0">
                <a:solidFill>
                  <a:srgbClr val="FF0000"/>
                </a:solidFill>
              </a:rPr>
              <a:t>（三）</a:t>
            </a:r>
            <a:r>
              <a:rPr lang="zh-CN" altLang="zh-CN" sz="3200" b="1" dirty="0">
                <a:solidFill>
                  <a:srgbClr val="FF0000"/>
                </a:solidFill>
              </a:rPr>
              <a:t>补贴对象：</a:t>
            </a:r>
            <a:r>
              <a:rPr lang="zh-CN" altLang="zh-CN" sz="3200" b="1" dirty="0"/>
              <a:t>从事农业生产、并自愿实施农机深松整地作业的农机大户、农机合作社等各类农业生产经营服务组织</a:t>
            </a:r>
            <a:r>
              <a:rPr lang="zh-CN" altLang="zh-CN" sz="3200" b="1" dirty="0" smtClean="0"/>
              <a:t>。</a:t>
            </a:r>
            <a:r>
              <a:rPr lang="zh-CN" altLang="zh-CN" sz="3200" b="1" dirty="0" smtClean="0">
                <a:solidFill>
                  <a:srgbClr val="FF0000"/>
                </a:solidFill>
              </a:rPr>
              <a:t>流转</a:t>
            </a:r>
            <a:r>
              <a:rPr lang="zh-CN" altLang="zh-CN" sz="3200" b="1" dirty="0">
                <a:solidFill>
                  <a:srgbClr val="FF0000"/>
                </a:solidFill>
              </a:rPr>
              <a:t>土地的补贴对象为土地流转者。</a:t>
            </a:r>
            <a:r>
              <a:rPr lang="en-US" altLang="zh-CN" sz="3200" b="1" dirty="0">
                <a:solidFill>
                  <a:srgbClr val="FF0000"/>
                </a:solidFill>
              </a:rPr>
              <a:t/>
            </a:r>
            <a:br>
              <a:rPr lang="en-US" altLang="zh-CN" sz="3200" b="1" dirty="0">
                <a:solidFill>
                  <a:srgbClr val="FF0000"/>
                </a:solidFill>
              </a:rPr>
            </a:br>
            <a:r>
              <a:rPr lang="zh-CN" altLang="zh-CN" sz="3100" b="1" dirty="0">
                <a:latin typeface="宋体" panose="02010600030101010101" pitchFamily="2" charset="-122"/>
                <a:ea typeface="宋体" panose="02010600030101010101" pitchFamily="2" charset="-122"/>
              </a:rPr>
              <a:t/>
            </a:r>
            <a:br>
              <a:rPr lang="zh-CN" altLang="zh-CN" sz="3100" b="1" dirty="0">
                <a:latin typeface="宋体" panose="02010600030101010101" pitchFamily="2" charset="-122"/>
                <a:ea typeface="宋体" panose="02010600030101010101" pitchFamily="2" charset="-122"/>
              </a:rPr>
            </a:br>
            <a:r>
              <a:rPr lang="en-US" altLang="zh-CN" sz="3100" b="1" dirty="0" smtClean="0">
                <a:latin typeface="宋体" panose="02010600030101010101" pitchFamily="2" charset="-122"/>
                <a:ea typeface="宋体" panose="02010600030101010101" pitchFamily="2" charset="-122"/>
              </a:rPr>
              <a:t>    </a:t>
            </a:r>
            <a:r>
              <a:rPr lang="zh-CN" altLang="zh-CN" dirty="0"/>
              <a:t/>
            </a:r>
            <a:br>
              <a:rPr lang="zh-CN" altLang="zh-CN" dirty="0"/>
            </a:br>
            <a:endParaRPr lang="zh-CN" altLang="en-US" dirty="0"/>
          </a:p>
        </p:txBody>
      </p:sp>
    </p:spTree>
    <p:extLst>
      <p:ext uri="{BB962C8B-B14F-4D97-AF65-F5344CB8AC3E}">
        <p14:creationId xmlns:p14="http://schemas.microsoft.com/office/powerpoint/2010/main" xmlns="" val="4236923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18711" y="365126"/>
            <a:ext cx="7886700" cy="5985978"/>
          </a:xfrm>
        </p:spPr>
        <p:txBody>
          <a:bodyPr>
            <a:normAutofit fontScale="90000"/>
          </a:bodyPr>
          <a:lstStyle/>
          <a:p>
            <a:pPr>
              <a:lnSpc>
                <a:spcPct val="150000"/>
              </a:lnSpc>
            </a:pPr>
            <a:r>
              <a:rPr lang="en-US" altLang="zh-CN" b="1" dirty="0" smtClean="0">
                <a:solidFill>
                  <a:srgbClr val="FF0000"/>
                </a:solidFill>
              </a:rPr>
              <a:t/>
            </a:r>
            <a:br>
              <a:rPr lang="en-US" altLang="zh-CN" b="1" dirty="0" smtClean="0">
                <a:solidFill>
                  <a:srgbClr val="FF0000"/>
                </a:solidFill>
              </a:rPr>
            </a:br>
            <a:r>
              <a:rPr lang="en-US" altLang="zh-CN" b="1" dirty="0">
                <a:solidFill>
                  <a:srgbClr val="FF0000"/>
                </a:solidFill>
              </a:rPr>
              <a:t/>
            </a:r>
            <a:br>
              <a:rPr lang="en-US" altLang="zh-CN" b="1" dirty="0">
                <a:solidFill>
                  <a:srgbClr val="FF0000"/>
                </a:solidFill>
              </a:rPr>
            </a:br>
            <a:r>
              <a:rPr lang="en-US" altLang="zh-CN" b="1" dirty="0" smtClean="0">
                <a:solidFill>
                  <a:srgbClr val="FF0000"/>
                </a:solidFill>
              </a:rPr>
              <a:t/>
            </a:r>
            <a:br>
              <a:rPr lang="en-US" altLang="zh-CN" b="1" dirty="0" smtClean="0">
                <a:solidFill>
                  <a:srgbClr val="FF0000"/>
                </a:solidFill>
              </a:rPr>
            </a:br>
            <a:r>
              <a:rPr lang="en-US" altLang="zh-CN" b="1" dirty="0" smtClean="0">
                <a:solidFill>
                  <a:srgbClr val="FF0000"/>
                </a:solidFill>
              </a:rPr>
              <a:t/>
            </a:r>
            <a:br>
              <a:rPr lang="en-US" altLang="zh-CN" b="1" dirty="0" smtClean="0">
                <a:solidFill>
                  <a:srgbClr val="FF0000"/>
                </a:solidFill>
              </a:rPr>
            </a:br>
            <a:r>
              <a:rPr lang="zh-CN" altLang="en-US" sz="2700" b="1" dirty="0" smtClean="0">
                <a:solidFill>
                  <a:srgbClr val="FF0000"/>
                </a:solidFill>
              </a:rPr>
              <a:t>（四）</a:t>
            </a:r>
            <a:r>
              <a:rPr lang="zh-CN" altLang="zh-CN" sz="2700" b="1" dirty="0" smtClean="0">
                <a:solidFill>
                  <a:srgbClr val="FF0000"/>
                </a:solidFill>
              </a:rPr>
              <a:t>补贴</a:t>
            </a:r>
            <a:r>
              <a:rPr lang="zh-CN" altLang="zh-CN" sz="2700" b="1" dirty="0">
                <a:solidFill>
                  <a:srgbClr val="FF0000"/>
                </a:solidFill>
              </a:rPr>
              <a:t>原则：</a:t>
            </a:r>
            <a:r>
              <a:rPr lang="zh-CN" altLang="zh-CN" sz="2700" b="1" dirty="0"/>
              <a:t>坚持定额补贴、公开透明、严格监管、注重实效的原则，实行先作业后补贴，先公示后兑付。</a:t>
            </a:r>
            <a:br>
              <a:rPr lang="zh-CN" altLang="zh-CN" sz="2700" b="1" dirty="0"/>
            </a:br>
            <a:r>
              <a:rPr lang="zh-CN" altLang="zh-CN" sz="2700" b="1" dirty="0" smtClean="0">
                <a:solidFill>
                  <a:srgbClr val="FF0000"/>
                </a:solidFill>
              </a:rPr>
              <a:t>（</a:t>
            </a:r>
            <a:r>
              <a:rPr lang="zh-CN" altLang="en-US" sz="2700" b="1" dirty="0" smtClean="0">
                <a:solidFill>
                  <a:srgbClr val="FF0000"/>
                </a:solidFill>
              </a:rPr>
              <a:t>五</a:t>
            </a:r>
            <a:r>
              <a:rPr lang="zh-CN" altLang="zh-CN" sz="2700" b="1" dirty="0" smtClean="0">
                <a:solidFill>
                  <a:srgbClr val="FF0000"/>
                </a:solidFill>
              </a:rPr>
              <a:t>）</a:t>
            </a:r>
            <a:r>
              <a:rPr lang="zh-CN" altLang="zh-CN" sz="2700" b="1" dirty="0">
                <a:solidFill>
                  <a:srgbClr val="FF0000"/>
                </a:solidFill>
              </a:rPr>
              <a:t>补贴标准：</a:t>
            </a:r>
            <a:r>
              <a:rPr lang="zh-CN" altLang="zh-CN" sz="2700" b="1" dirty="0"/>
              <a:t>每亩补贴</a:t>
            </a:r>
            <a:r>
              <a:rPr lang="en-US" altLang="zh-CN" sz="2700" b="1" dirty="0"/>
              <a:t>20</a:t>
            </a:r>
            <a:r>
              <a:rPr lang="zh-CN" altLang="zh-CN" sz="2700" b="1" dirty="0"/>
              <a:t>元，鼓励各市（州）、县（市、区）增加投入，适度提高深松作业补贴比例，实行累加补贴</a:t>
            </a:r>
            <a:r>
              <a:rPr lang="zh-CN" altLang="zh-CN" sz="2700" b="1" dirty="0" smtClean="0"/>
              <a:t>。</a:t>
            </a:r>
            <a:r>
              <a:rPr lang="en-US" altLang="zh-CN" sz="2700" b="1" dirty="0" smtClean="0"/>
              <a:t/>
            </a:r>
            <a:br>
              <a:rPr lang="en-US" altLang="zh-CN" sz="2700" b="1" dirty="0" smtClean="0"/>
            </a:br>
            <a:r>
              <a:rPr lang="zh-CN" altLang="en-US" sz="2700" b="1" dirty="0">
                <a:solidFill>
                  <a:srgbClr val="FF0000"/>
                </a:solidFill>
              </a:rPr>
              <a:t>（六）信息化监测要求</a:t>
            </a:r>
            <a:r>
              <a:rPr lang="zh-CN" altLang="zh-CN" sz="2700" b="1" dirty="0">
                <a:solidFill>
                  <a:srgbClr val="FF0000"/>
                </a:solidFill>
              </a:rPr>
              <a:t>：</a:t>
            </a:r>
            <a:r>
              <a:rPr lang="zh-CN" altLang="en-US" sz="2700" b="1" dirty="0"/>
              <a:t>承担深松任务的县区必须自主选择确定一家远程信息化监测终端设备</a:t>
            </a:r>
            <a:r>
              <a:rPr lang="zh-CN" altLang="en-US" sz="2700" b="1" dirty="0" smtClean="0"/>
              <a:t>，便于建立</a:t>
            </a:r>
            <a:r>
              <a:rPr lang="zh-CN" altLang="en-US" sz="2700" b="1" dirty="0"/>
              <a:t>县域内农机深松作业实施监测系统</a:t>
            </a:r>
            <a:r>
              <a:rPr lang="zh-CN" altLang="en-US" sz="2700" b="1" dirty="0" smtClean="0"/>
              <a:t>，实现</a:t>
            </a:r>
            <a:r>
              <a:rPr lang="zh-CN" altLang="zh-CN" sz="2700" b="1" dirty="0"/>
              <a:t>远程信息化监测全覆盖，远程信息化监测作业面积达到实际补贴面积的</a:t>
            </a:r>
            <a:r>
              <a:rPr lang="en-US" altLang="zh-CN" sz="2700" b="1" dirty="0"/>
              <a:t>90%</a:t>
            </a:r>
            <a:r>
              <a:rPr lang="zh-CN" altLang="zh-CN" sz="2700" b="1" dirty="0"/>
              <a:t>以上</a:t>
            </a:r>
            <a:r>
              <a:rPr lang="zh-CN" altLang="en-US" sz="2700" b="1" dirty="0" smtClean="0"/>
              <a:t>。</a:t>
            </a:r>
            <a:r>
              <a:rPr lang="zh-CN" altLang="en-US" sz="2800" b="1" dirty="0" smtClean="0"/>
              <a:t>开展</a:t>
            </a:r>
            <a:r>
              <a:rPr lang="zh-CN" altLang="zh-CN" sz="2800" b="1" dirty="0" smtClean="0"/>
              <a:t>深</a:t>
            </a:r>
            <a:r>
              <a:rPr lang="zh-CN" altLang="zh-CN" sz="2800" b="1" dirty="0"/>
              <a:t>松整地作业</a:t>
            </a:r>
            <a:r>
              <a:rPr lang="zh-CN" altLang="en-US" sz="2800" b="1" dirty="0"/>
              <a:t>的机具必须安装信息监测采集</a:t>
            </a:r>
            <a:r>
              <a:rPr lang="zh-CN" altLang="en-US" sz="2800" b="1" dirty="0" smtClean="0"/>
              <a:t>设备。</a:t>
            </a:r>
            <a:r>
              <a:rPr lang="en-US" altLang="zh-CN" sz="2800" b="1" dirty="0">
                <a:solidFill>
                  <a:srgbClr val="FF0000"/>
                </a:solidFill>
                <a:latin typeface="宋体" panose="02010600030101010101" pitchFamily="2" charset="-122"/>
                <a:ea typeface="宋体" panose="02010600030101010101" pitchFamily="2" charset="-122"/>
              </a:rPr>
              <a:t/>
            </a:r>
            <a:br>
              <a:rPr lang="en-US" altLang="zh-CN" sz="2800" b="1" dirty="0">
                <a:solidFill>
                  <a:srgbClr val="FF0000"/>
                </a:solidFill>
                <a:latin typeface="宋体" panose="02010600030101010101" pitchFamily="2" charset="-122"/>
                <a:ea typeface="宋体" panose="02010600030101010101" pitchFamily="2" charset="-122"/>
              </a:rPr>
            </a:br>
            <a:r>
              <a:rPr lang="zh-CN" altLang="zh-CN" sz="2700" b="1" dirty="0"/>
              <a:t/>
            </a:r>
            <a:br>
              <a:rPr lang="zh-CN" altLang="zh-CN" sz="2700" b="1" dirty="0"/>
            </a:br>
            <a:r>
              <a:rPr lang="en-US" altLang="zh-CN" sz="2700" dirty="0"/>
              <a:t/>
            </a:r>
            <a:br>
              <a:rPr lang="en-US" altLang="zh-CN" sz="2700" dirty="0"/>
            </a:br>
            <a:r>
              <a:rPr lang="en-US" altLang="zh-CN" dirty="0"/>
              <a:t/>
            </a:r>
            <a:br>
              <a:rPr lang="en-US" altLang="zh-CN" dirty="0"/>
            </a:br>
            <a:r>
              <a:rPr lang="zh-CN" altLang="zh-CN" dirty="0"/>
              <a:t/>
            </a:r>
            <a:br>
              <a:rPr lang="zh-CN" altLang="zh-CN" dirty="0"/>
            </a:br>
            <a:endParaRPr lang="zh-CN" altLang="en-US" dirty="0"/>
          </a:p>
        </p:txBody>
      </p:sp>
    </p:spTree>
    <p:extLst>
      <p:ext uri="{BB962C8B-B14F-4D97-AF65-F5344CB8AC3E}">
        <p14:creationId xmlns:p14="http://schemas.microsoft.com/office/powerpoint/2010/main" xmlns="" val="9813384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6"/>
            <a:ext cx="7886700" cy="5558596"/>
          </a:xfrm>
        </p:spPr>
        <p:txBody>
          <a:bodyPr>
            <a:normAutofit fontScale="90000"/>
          </a:bodyPr>
          <a:lstStyle/>
          <a:p>
            <a:pPr>
              <a:lnSpc>
                <a:spcPts val="4000"/>
              </a:lnSpc>
            </a:pPr>
            <a:r>
              <a:rPr lang="en-US" altLang="zh-CN" sz="3600" b="1" dirty="0" smtClean="0">
                <a:solidFill>
                  <a:srgbClr val="FF0000"/>
                </a:solidFill>
                <a:latin typeface="宋体" panose="02010600030101010101" pitchFamily="2" charset="-122"/>
                <a:ea typeface="宋体" panose="02010600030101010101" pitchFamily="2" charset="-122"/>
              </a:rPr>
              <a:t/>
            </a:r>
            <a:br>
              <a:rPr lang="en-US" altLang="zh-CN" sz="3600" b="1" dirty="0" smtClean="0">
                <a:solidFill>
                  <a:srgbClr val="FF0000"/>
                </a:solidFill>
                <a:latin typeface="宋体" panose="02010600030101010101" pitchFamily="2" charset="-122"/>
                <a:ea typeface="宋体" panose="02010600030101010101" pitchFamily="2" charset="-122"/>
              </a:rPr>
            </a:br>
            <a:r>
              <a:rPr lang="zh-CN" altLang="en-US" sz="3100" b="1" dirty="0" smtClean="0">
                <a:solidFill>
                  <a:srgbClr val="FF0000"/>
                </a:solidFill>
                <a:latin typeface="宋体" panose="02010600030101010101" pitchFamily="2" charset="-122"/>
                <a:ea typeface="宋体" panose="02010600030101010101" pitchFamily="2" charset="-122"/>
              </a:rPr>
              <a:t>（七）</a:t>
            </a:r>
            <a:r>
              <a:rPr lang="zh-CN" altLang="zh-CN" sz="3100" b="1" dirty="0">
                <a:solidFill>
                  <a:srgbClr val="FF0000"/>
                </a:solidFill>
                <a:latin typeface="宋体" panose="02010600030101010101" pitchFamily="2" charset="-122"/>
                <a:ea typeface="宋体" panose="02010600030101010101" pitchFamily="2" charset="-122"/>
              </a:rPr>
              <a:t>作业</a:t>
            </a:r>
            <a:r>
              <a:rPr lang="zh-CN" altLang="zh-CN" sz="3100" b="1" dirty="0" smtClean="0">
                <a:solidFill>
                  <a:srgbClr val="FF0000"/>
                </a:solidFill>
                <a:latin typeface="宋体" panose="02010600030101010101" pitchFamily="2" charset="-122"/>
                <a:ea typeface="宋体" panose="02010600030101010101" pitchFamily="2" charset="-122"/>
              </a:rPr>
              <a:t>质量标准</a:t>
            </a:r>
            <a:r>
              <a:rPr lang="zh-CN" altLang="en-US" sz="3100" b="1" dirty="0" smtClean="0">
                <a:solidFill>
                  <a:srgbClr val="FF0000"/>
                </a:solidFill>
                <a:latin typeface="宋体" panose="02010600030101010101" pitchFamily="2" charset="-122"/>
                <a:ea typeface="宋体" panose="02010600030101010101" pitchFamily="2" charset="-122"/>
              </a:rPr>
              <a:t>：</a:t>
            </a:r>
            <a:r>
              <a:rPr lang="zh-CN" altLang="zh-CN" sz="3100" b="1" dirty="0" smtClean="0">
                <a:latin typeface="宋体" panose="02010600030101010101" pitchFamily="2" charset="-122"/>
                <a:ea typeface="宋体" panose="02010600030101010101" pitchFamily="2" charset="-122"/>
              </a:rPr>
              <a:t>执行</a:t>
            </a:r>
            <a:r>
              <a:rPr lang="zh-CN" altLang="zh-CN" sz="3100" b="1" dirty="0">
                <a:latin typeface="宋体" panose="02010600030101010101" pitchFamily="2" charset="-122"/>
                <a:ea typeface="宋体" panose="02010600030101010101" pitchFamily="2" charset="-122"/>
              </a:rPr>
              <a:t>甘肃省地方标准</a:t>
            </a:r>
            <a:r>
              <a:rPr lang="en-US" altLang="zh-CN" sz="3100" b="1" dirty="0">
                <a:latin typeface="宋体" panose="02010600030101010101" pitchFamily="2" charset="-122"/>
                <a:ea typeface="宋体" panose="02010600030101010101" pitchFamily="2" charset="-122"/>
              </a:rPr>
              <a:t>DB62/T2557-2015</a:t>
            </a:r>
            <a:r>
              <a:rPr lang="zh-CN" altLang="zh-CN" sz="3100" b="1" dirty="0">
                <a:latin typeface="宋体" panose="02010600030101010101" pitchFamily="2" charset="-122"/>
                <a:ea typeface="宋体" panose="02010600030101010101" pitchFamily="2" charset="-122"/>
              </a:rPr>
              <a:t>《机械化深松作业技术规范》。有效打破犁底层，深松作业深度</a:t>
            </a:r>
            <a:r>
              <a:rPr lang="en-US" altLang="zh-CN" sz="3100" b="1" dirty="0">
                <a:latin typeface="宋体" panose="02010600030101010101" pitchFamily="2" charset="-122"/>
                <a:ea typeface="宋体" panose="02010600030101010101" pitchFamily="2" charset="-122"/>
              </a:rPr>
              <a:t>25</a:t>
            </a:r>
            <a:r>
              <a:rPr lang="zh-CN" altLang="zh-CN" sz="3100" b="1" dirty="0">
                <a:latin typeface="宋体" panose="02010600030101010101" pitchFamily="2" charset="-122"/>
                <a:ea typeface="宋体" panose="02010600030101010101" pitchFamily="2" charset="-122"/>
              </a:rPr>
              <a:t>㎝以上，作业后的地块要达到“深、平、细、实”。</a:t>
            </a:r>
            <a:br>
              <a:rPr lang="zh-CN" altLang="zh-CN" sz="3100" b="1" dirty="0">
                <a:latin typeface="宋体" panose="02010600030101010101" pitchFamily="2" charset="-122"/>
                <a:ea typeface="宋体" panose="02010600030101010101" pitchFamily="2" charset="-122"/>
              </a:rPr>
            </a:br>
            <a:r>
              <a:rPr lang="zh-CN" altLang="en-US" sz="3100" dirty="0" smtClean="0">
                <a:solidFill>
                  <a:srgbClr val="FF0000"/>
                </a:solidFill>
                <a:latin typeface="宋体" panose="02010600030101010101" pitchFamily="2" charset="-122"/>
                <a:ea typeface="宋体" panose="02010600030101010101" pitchFamily="2" charset="-122"/>
              </a:rPr>
              <a:t>（八）</a:t>
            </a:r>
            <a:r>
              <a:rPr lang="zh-CN" altLang="en-US" sz="3100" b="1" dirty="0" smtClean="0">
                <a:solidFill>
                  <a:srgbClr val="FF0000"/>
                </a:solidFill>
                <a:latin typeface="宋体" panose="02010600030101010101" pitchFamily="2" charset="-122"/>
                <a:ea typeface="宋体" panose="02010600030101010101" pitchFamily="2" charset="-122"/>
              </a:rPr>
              <a:t>探索补贴试点。</a:t>
            </a:r>
            <a:r>
              <a:rPr lang="en-US" altLang="zh-CN" sz="3100" b="1" dirty="0" smtClean="0">
                <a:latin typeface="宋体" panose="02010600030101010101" pitchFamily="2" charset="-122"/>
                <a:ea typeface="宋体" panose="02010600030101010101" pitchFamily="2" charset="-122"/>
              </a:rPr>
              <a:t>2019</a:t>
            </a:r>
            <a:r>
              <a:rPr lang="zh-CN" altLang="en-US" sz="3100" b="1" dirty="0">
                <a:latin typeface="宋体" panose="02010600030101010101" pitchFamily="2" charset="-122"/>
                <a:ea typeface="宋体" panose="02010600030101010101" pitchFamily="2" charset="-122"/>
              </a:rPr>
              <a:t>年围绕产业扶贫，选择</a:t>
            </a:r>
            <a:r>
              <a:rPr lang="zh-CN" altLang="zh-CN" sz="3100" b="1" dirty="0">
                <a:latin typeface="宋体" panose="02010600030101010101" pitchFamily="2" charset="-122"/>
                <a:ea typeface="宋体" panose="02010600030101010101" pitchFamily="2" charset="-122"/>
              </a:rPr>
              <a:t>在宕昌县、西和县、文县、陇西县、渭源县、临洮县</a:t>
            </a:r>
            <a:r>
              <a:rPr lang="zh-CN" altLang="en-US" sz="3100" b="1" dirty="0">
                <a:latin typeface="宋体" panose="02010600030101010101" pitchFamily="2" charset="-122"/>
                <a:ea typeface="宋体" panose="02010600030101010101" pitchFamily="2" charset="-122"/>
              </a:rPr>
              <a:t>等</a:t>
            </a:r>
            <a:r>
              <a:rPr lang="en-US" altLang="zh-CN" sz="3100" b="1" dirty="0">
                <a:latin typeface="宋体" panose="02010600030101010101" pitchFamily="2" charset="-122"/>
                <a:ea typeface="宋体" panose="02010600030101010101" pitchFamily="2" charset="-122"/>
              </a:rPr>
              <a:t>6</a:t>
            </a:r>
            <a:r>
              <a:rPr lang="zh-CN" altLang="en-US" sz="3100" b="1" dirty="0">
                <a:latin typeface="宋体" panose="02010600030101010101" pitchFamily="2" charset="-122"/>
                <a:ea typeface="宋体" panose="02010600030101010101" pitchFamily="2" charset="-122"/>
              </a:rPr>
              <a:t>个中药材种植大县</a:t>
            </a:r>
            <a:r>
              <a:rPr lang="zh-CN" altLang="zh-CN" sz="3100" b="1" dirty="0">
                <a:latin typeface="宋体" panose="02010600030101010101" pitchFamily="2" charset="-122"/>
                <a:ea typeface="宋体" panose="02010600030101010101" pitchFamily="2" charset="-122"/>
              </a:rPr>
              <a:t>开展</a:t>
            </a:r>
            <a:r>
              <a:rPr lang="zh-CN" altLang="en-US" sz="3100" b="1" dirty="0">
                <a:latin typeface="宋体" panose="02010600030101010101" pitchFamily="2" charset="-122"/>
                <a:ea typeface="宋体" panose="02010600030101010101" pitchFamily="2" charset="-122"/>
              </a:rPr>
              <a:t>了</a:t>
            </a:r>
            <a:r>
              <a:rPr lang="zh-CN" altLang="zh-CN" sz="3100" b="1" dirty="0">
                <a:latin typeface="宋体" panose="02010600030101010101" pitchFamily="2" charset="-122"/>
                <a:ea typeface="宋体" panose="02010600030101010101" pitchFamily="2" charset="-122"/>
              </a:rPr>
              <a:t>中药材采收作业纳入深松作业补贴试点</a:t>
            </a:r>
            <a:r>
              <a:rPr lang="zh-CN" altLang="en-US" sz="3100" b="1" dirty="0">
                <a:latin typeface="宋体" panose="02010600030101010101" pitchFamily="2" charset="-122"/>
                <a:ea typeface="宋体" panose="02010600030101010101" pitchFamily="2" charset="-122"/>
              </a:rPr>
              <a:t>，试点面积</a:t>
            </a:r>
            <a:r>
              <a:rPr lang="en-US" altLang="zh-CN" sz="3100" b="1" dirty="0">
                <a:latin typeface="宋体" panose="02010600030101010101" pitchFamily="2" charset="-122"/>
                <a:ea typeface="宋体" panose="02010600030101010101" pitchFamily="2" charset="-122"/>
              </a:rPr>
              <a:t>15</a:t>
            </a:r>
            <a:r>
              <a:rPr lang="zh-CN" altLang="en-US" sz="3100" b="1" dirty="0">
                <a:latin typeface="宋体" panose="02010600030101010101" pitchFamily="2" charset="-122"/>
                <a:ea typeface="宋体" panose="02010600030101010101" pitchFamily="2" charset="-122"/>
              </a:rPr>
              <a:t>万亩</a:t>
            </a:r>
            <a:r>
              <a:rPr lang="zh-CN" altLang="en-US" sz="3100" b="1" dirty="0" smtClean="0">
                <a:latin typeface="宋体" panose="02010600030101010101" pitchFamily="2" charset="-122"/>
                <a:ea typeface="宋体" panose="02010600030101010101" pitchFamily="2" charset="-122"/>
              </a:rPr>
              <a:t>。</a:t>
            </a:r>
            <a:r>
              <a:rPr lang="zh-CN" altLang="zh-CN" sz="3100" b="1" dirty="0" smtClean="0">
                <a:latin typeface="宋体" panose="02010600030101010101" pitchFamily="2" charset="-122"/>
                <a:ea typeface="宋体" panose="02010600030101010101" pitchFamily="2" charset="-122"/>
              </a:rPr>
              <a:t>试点县</a:t>
            </a:r>
            <a:r>
              <a:rPr lang="zh-CN" altLang="en-US" sz="3100" b="1" dirty="0" smtClean="0">
                <a:latin typeface="宋体" panose="02010600030101010101" pitchFamily="2" charset="-122"/>
                <a:ea typeface="宋体" panose="02010600030101010101" pitchFamily="2" charset="-122"/>
              </a:rPr>
              <a:t>作业质量以人工抽查为主，开展</a:t>
            </a:r>
            <a:r>
              <a:rPr lang="zh-CN" altLang="zh-CN" sz="3100" b="1" dirty="0" smtClean="0">
                <a:latin typeface="宋体" panose="02010600030101010101" pitchFamily="2" charset="-122"/>
                <a:ea typeface="宋体" panose="02010600030101010101" pitchFamily="2" charset="-122"/>
              </a:rPr>
              <a:t>远程</a:t>
            </a:r>
            <a:r>
              <a:rPr lang="zh-CN" altLang="zh-CN" sz="3100" b="1" dirty="0">
                <a:latin typeface="宋体" panose="02010600030101010101" pitchFamily="2" charset="-122"/>
                <a:ea typeface="宋体" panose="02010600030101010101" pitchFamily="2" charset="-122"/>
              </a:rPr>
              <a:t>信息化</a:t>
            </a:r>
            <a:r>
              <a:rPr lang="zh-CN" altLang="zh-CN" sz="3100" b="1" dirty="0" smtClean="0">
                <a:latin typeface="宋体" panose="02010600030101010101" pitchFamily="2" charset="-122"/>
                <a:ea typeface="宋体" panose="02010600030101010101" pitchFamily="2" charset="-122"/>
              </a:rPr>
              <a:t>监测</a:t>
            </a:r>
            <a:r>
              <a:rPr lang="zh-CN" altLang="en-US" sz="3100" b="1" dirty="0" smtClean="0">
                <a:latin typeface="宋体" panose="02010600030101010101" pitchFamily="2" charset="-122"/>
                <a:ea typeface="宋体" panose="02010600030101010101" pitchFamily="2" charset="-122"/>
              </a:rPr>
              <a:t>试点</a:t>
            </a:r>
            <a:r>
              <a:rPr lang="zh-CN" altLang="zh-CN" sz="3100" b="1" dirty="0" smtClean="0">
                <a:latin typeface="宋体" panose="02010600030101010101" pitchFamily="2" charset="-122"/>
                <a:ea typeface="宋体" panose="02010600030101010101" pitchFamily="2" charset="-122"/>
              </a:rPr>
              <a:t>。</a:t>
            </a:r>
            <a:r>
              <a:rPr lang="zh-CN" altLang="zh-CN" sz="3100" b="1" dirty="0">
                <a:latin typeface="宋体" panose="02010600030101010101" pitchFamily="2" charset="-122"/>
                <a:ea typeface="宋体" panose="02010600030101010101" pitchFamily="2" charset="-122"/>
              </a:rPr>
              <a:t/>
            </a:r>
            <a:br>
              <a:rPr lang="zh-CN" altLang="zh-CN" sz="3100" b="1" dirty="0">
                <a:latin typeface="宋体" panose="02010600030101010101" pitchFamily="2" charset="-122"/>
                <a:ea typeface="宋体" panose="02010600030101010101" pitchFamily="2" charset="-122"/>
              </a:rPr>
            </a:br>
            <a:endParaRPr lang="zh-CN" altLang="en-US" sz="3100" b="1" dirty="0">
              <a:latin typeface="宋体" panose="02010600030101010101" pitchFamily="2" charset="-122"/>
              <a:ea typeface="宋体" panose="02010600030101010101" pitchFamily="2" charset="-122"/>
            </a:endParaRPr>
          </a:p>
        </p:txBody>
      </p:sp>
    </p:spTree>
    <p:extLst>
      <p:ext uri="{BB962C8B-B14F-4D97-AF65-F5344CB8AC3E}">
        <p14:creationId xmlns:p14="http://schemas.microsoft.com/office/powerpoint/2010/main" xmlns="" val="4661999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6"/>
            <a:ext cx="7886700" cy="5966100"/>
          </a:xfrm>
        </p:spPr>
        <p:txBody>
          <a:bodyPr>
            <a:normAutofit fontScale="90000"/>
          </a:bodyPr>
          <a:lstStyle/>
          <a:p>
            <a:pPr>
              <a:lnSpc>
                <a:spcPts val="4000"/>
              </a:lnSpc>
            </a:pPr>
            <a:r>
              <a:rPr lang="zh-CN" altLang="en-US" dirty="0" smtClean="0"/>
              <a:t>（</a:t>
            </a:r>
            <a:r>
              <a:rPr lang="zh-CN" altLang="en-US" dirty="0" smtClean="0">
                <a:solidFill>
                  <a:srgbClr val="FF0000"/>
                </a:solidFill>
              </a:rPr>
              <a:t>九）</a:t>
            </a:r>
            <a:r>
              <a:rPr lang="zh-CN" altLang="zh-CN" dirty="0" smtClean="0">
                <a:solidFill>
                  <a:srgbClr val="FF0000"/>
                </a:solidFill>
              </a:rPr>
              <a:t>操作</a:t>
            </a:r>
            <a:r>
              <a:rPr lang="zh-CN" altLang="zh-CN" dirty="0">
                <a:solidFill>
                  <a:srgbClr val="FF0000"/>
                </a:solidFill>
              </a:rPr>
              <a:t>流程：</a:t>
            </a:r>
            <a:br>
              <a:rPr lang="zh-CN" altLang="zh-CN" dirty="0">
                <a:solidFill>
                  <a:srgbClr val="FF0000"/>
                </a:solidFill>
              </a:rPr>
            </a:br>
            <a:r>
              <a:rPr lang="en-US" altLang="zh-CN" sz="2700" b="1" dirty="0" smtClean="0">
                <a:latin typeface="宋体" panose="02010600030101010101" pitchFamily="2" charset="-122"/>
                <a:ea typeface="宋体" panose="02010600030101010101" pitchFamily="2" charset="-122"/>
              </a:rPr>
              <a:t>1.</a:t>
            </a:r>
            <a:r>
              <a:rPr lang="zh-CN" altLang="en-US" sz="2700" b="1" dirty="0" smtClean="0">
                <a:latin typeface="宋体" panose="02010600030101010101" pitchFamily="2" charset="-122"/>
                <a:ea typeface="宋体" panose="02010600030101010101" pitchFamily="2" charset="-122"/>
              </a:rPr>
              <a:t>农机大户或农机合作社等补贴对象</a:t>
            </a:r>
            <a:r>
              <a:rPr lang="zh-CN" altLang="zh-CN" sz="2700" b="1" dirty="0" smtClean="0">
                <a:latin typeface="宋体" panose="02010600030101010101" pitchFamily="2" charset="-122"/>
                <a:ea typeface="宋体" panose="02010600030101010101" pitchFamily="2" charset="-122"/>
              </a:rPr>
              <a:t>与</a:t>
            </a:r>
            <a:r>
              <a:rPr lang="zh-CN" altLang="zh-CN" sz="2700" b="1" dirty="0">
                <a:latin typeface="宋体" panose="02010600030101010101" pitchFamily="2" charset="-122"/>
                <a:ea typeface="宋体" panose="02010600030101010101" pitchFamily="2" charset="-122"/>
              </a:rPr>
              <a:t>管理部门签订</a:t>
            </a:r>
            <a:r>
              <a:rPr lang="zh-CN" altLang="zh-CN" sz="2700" b="1" dirty="0" smtClean="0">
                <a:latin typeface="宋体" panose="02010600030101010101" pitchFamily="2" charset="-122"/>
                <a:ea typeface="宋体" panose="02010600030101010101" pitchFamily="2" charset="-122"/>
              </a:rPr>
              <a:t>协议</a:t>
            </a:r>
            <a:r>
              <a:rPr lang="zh-CN" altLang="en-US" sz="2700" b="1" dirty="0" smtClean="0">
                <a:latin typeface="宋体" panose="02010600030101010101" pitchFamily="2" charset="-122"/>
                <a:ea typeface="宋体" panose="02010600030101010101" pitchFamily="2" charset="-122"/>
              </a:rPr>
              <a:t>；</a:t>
            </a:r>
            <a:r>
              <a:rPr lang="en-US" altLang="zh-CN" sz="2700" b="1" dirty="0" smtClean="0">
                <a:latin typeface="宋体" panose="02010600030101010101" pitchFamily="2" charset="-122"/>
                <a:ea typeface="宋体" panose="02010600030101010101" pitchFamily="2" charset="-122"/>
              </a:rPr>
              <a:t/>
            </a:r>
            <a:br>
              <a:rPr lang="en-US" altLang="zh-CN" sz="2700" b="1" dirty="0" smtClean="0">
                <a:latin typeface="宋体" panose="02010600030101010101" pitchFamily="2" charset="-122"/>
                <a:ea typeface="宋体" panose="02010600030101010101" pitchFamily="2" charset="-122"/>
              </a:rPr>
            </a:br>
            <a:r>
              <a:rPr lang="en-US" altLang="zh-CN" sz="2700" b="1" dirty="0" smtClean="0">
                <a:latin typeface="宋体" panose="02010600030101010101" pitchFamily="2" charset="-122"/>
                <a:ea typeface="宋体" panose="02010600030101010101" pitchFamily="2" charset="-122"/>
              </a:rPr>
              <a:t>2.</a:t>
            </a:r>
            <a:r>
              <a:rPr lang="zh-CN" altLang="en-US" sz="2700" b="1" dirty="0" smtClean="0">
                <a:latin typeface="宋体" panose="02010600030101010101" pitchFamily="2" charset="-122"/>
                <a:ea typeface="宋体" panose="02010600030101010101" pitchFamily="2" charset="-122"/>
              </a:rPr>
              <a:t>县上选择确定监测终端设备商，建立县域数据监测平台；</a:t>
            </a:r>
            <a:r>
              <a:rPr lang="en-US" altLang="zh-CN" sz="2700" b="1" dirty="0" smtClean="0">
                <a:latin typeface="宋体" panose="02010600030101010101" pitchFamily="2" charset="-122"/>
                <a:ea typeface="宋体" panose="02010600030101010101" pitchFamily="2" charset="-122"/>
              </a:rPr>
              <a:t/>
            </a:r>
            <a:br>
              <a:rPr lang="en-US" altLang="zh-CN" sz="2700" b="1" dirty="0" smtClean="0">
                <a:latin typeface="宋体" panose="02010600030101010101" pitchFamily="2" charset="-122"/>
                <a:ea typeface="宋体" panose="02010600030101010101" pitchFamily="2" charset="-122"/>
              </a:rPr>
            </a:br>
            <a:r>
              <a:rPr lang="en-US" altLang="zh-CN" sz="2700" b="1" dirty="0" smtClean="0">
                <a:latin typeface="宋体" panose="02010600030101010101" pitchFamily="2" charset="-122"/>
                <a:ea typeface="宋体" panose="02010600030101010101" pitchFamily="2" charset="-122"/>
              </a:rPr>
              <a:t>3.</a:t>
            </a:r>
            <a:r>
              <a:rPr lang="zh-CN" altLang="en-US" sz="2700" b="1" dirty="0" smtClean="0">
                <a:latin typeface="宋体" panose="02010600030101010101" pitchFamily="2" charset="-122"/>
                <a:ea typeface="宋体" panose="02010600030101010101" pitchFamily="2" charset="-122"/>
              </a:rPr>
              <a:t>在深松作业机具上</a:t>
            </a:r>
            <a:r>
              <a:rPr lang="zh-CN" altLang="zh-CN" sz="2700" b="1" dirty="0" smtClean="0">
                <a:latin typeface="宋体" panose="02010600030101010101" pitchFamily="2" charset="-122"/>
                <a:ea typeface="宋体" panose="02010600030101010101" pitchFamily="2" charset="-122"/>
              </a:rPr>
              <a:t>安装</a:t>
            </a:r>
            <a:r>
              <a:rPr lang="zh-CN" altLang="zh-CN" sz="2700" b="1" dirty="0">
                <a:latin typeface="宋体" panose="02010600030101010101" pitchFamily="2" charset="-122"/>
                <a:ea typeface="宋体" panose="02010600030101010101" pitchFamily="2" charset="-122"/>
              </a:rPr>
              <a:t>监测</a:t>
            </a:r>
            <a:r>
              <a:rPr lang="zh-CN" altLang="zh-CN" sz="2700" b="1" dirty="0" smtClean="0">
                <a:latin typeface="宋体" panose="02010600030101010101" pitchFamily="2" charset="-122"/>
                <a:ea typeface="宋体" panose="02010600030101010101" pitchFamily="2" charset="-122"/>
              </a:rPr>
              <a:t>仪器</a:t>
            </a:r>
            <a:r>
              <a:rPr lang="zh-CN" altLang="en-US" sz="2700" b="1" dirty="0" smtClean="0">
                <a:latin typeface="宋体" panose="02010600030101010101" pitchFamily="2" charset="-122"/>
                <a:ea typeface="宋体" panose="02010600030101010101" pitchFamily="2" charset="-122"/>
              </a:rPr>
              <a:t>；</a:t>
            </a:r>
            <a:r>
              <a:rPr lang="en-US" altLang="zh-CN" sz="2700" b="1" dirty="0" smtClean="0">
                <a:latin typeface="宋体" panose="02010600030101010101" pitchFamily="2" charset="-122"/>
                <a:ea typeface="宋体" panose="02010600030101010101" pitchFamily="2" charset="-122"/>
              </a:rPr>
              <a:t/>
            </a:r>
            <a:br>
              <a:rPr lang="en-US" altLang="zh-CN" sz="2700" b="1" dirty="0" smtClean="0">
                <a:latin typeface="宋体" panose="02010600030101010101" pitchFamily="2" charset="-122"/>
                <a:ea typeface="宋体" panose="02010600030101010101" pitchFamily="2" charset="-122"/>
              </a:rPr>
            </a:br>
            <a:r>
              <a:rPr lang="en-US" altLang="zh-CN" sz="2700" b="1" dirty="0" smtClean="0">
                <a:latin typeface="宋体" panose="02010600030101010101" pitchFamily="2" charset="-122"/>
                <a:ea typeface="宋体" panose="02010600030101010101" pitchFamily="2" charset="-122"/>
              </a:rPr>
              <a:t>4.</a:t>
            </a:r>
            <a:r>
              <a:rPr lang="zh-CN" altLang="en-US" sz="2700" b="1" dirty="0" smtClean="0">
                <a:latin typeface="宋体" panose="02010600030101010101" pitchFamily="2" charset="-122"/>
                <a:ea typeface="宋体" panose="02010600030101010101" pitchFamily="2" charset="-122"/>
              </a:rPr>
              <a:t>补贴对象</a:t>
            </a:r>
            <a:r>
              <a:rPr lang="zh-CN" altLang="zh-CN" sz="2700" b="1" dirty="0" smtClean="0">
                <a:latin typeface="宋体" panose="02010600030101010101" pitchFamily="2" charset="-122"/>
                <a:ea typeface="宋体" panose="02010600030101010101" pitchFamily="2" charset="-122"/>
              </a:rPr>
              <a:t>在</a:t>
            </a:r>
            <a:r>
              <a:rPr lang="zh-CN" altLang="zh-CN" sz="2700" b="1" dirty="0">
                <a:latin typeface="宋体" panose="02010600030101010101" pitchFamily="2" charset="-122"/>
                <a:ea typeface="宋体" panose="02010600030101010101" pitchFamily="2" charset="-122"/>
              </a:rPr>
              <a:t>辖区内</a:t>
            </a:r>
            <a:r>
              <a:rPr lang="zh-CN" altLang="zh-CN" sz="2700" b="1" dirty="0" smtClean="0">
                <a:latin typeface="宋体" panose="02010600030101010101" pitchFamily="2" charset="-122"/>
                <a:ea typeface="宋体" panose="02010600030101010101" pitchFamily="2" charset="-122"/>
              </a:rPr>
              <a:t>开展</a:t>
            </a:r>
            <a:r>
              <a:rPr lang="zh-CN" altLang="en-US" sz="2700" b="1" dirty="0" smtClean="0">
                <a:latin typeface="宋体" panose="02010600030101010101" pitchFamily="2" charset="-122"/>
                <a:ea typeface="宋体" panose="02010600030101010101" pitchFamily="2" charset="-122"/>
              </a:rPr>
              <a:t>深松</a:t>
            </a:r>
            <a:r>
              <a:rPr lang="zh-CN" altLang="zh-CN" sz="2700" b="1" dirty="0" smtClean="0">
                <a:latin typeface="宋体" panose="02010600030101010101" pitchFamily="2" charset="-122"/>
                <a:ea typeface="宋体" panose="02010600030101010101" pitchFamily="2" charset="-122"/>
              </a:rPr>
              <a:t>作业</a:t>
            </a:r>
            <a:r>
              <a:rPr lang="zh-CN" altLang="en-US" sz="2700" b="1" dirty="0" smtClean="0">
                <a:latin typeface="宋体" panose="02010600030101010101" pitchFamily="2" charset="-122"/>
                <a:ea typeface="宋体" panose="02010600030101010101" pitchFamily="2" charset="-122"/>
              </a:rPr>
              <a:t>，同步上传作业信息；</a:t>
            </a:r>
            <a:r>
              <a:rPr lang="en-US" altLang="zh-CN" sz="2700" b="1" dirty="0" smtClean="0">
                <a:latin typeface="宋体" panose="02010600030101010101" pitchFamily="2" charset="-122"/>
                <a:ea typeface="宋体" panose="02010600030101010101" pitchFamily="2" charset="-122"/>
              </a:rPr>
              <a:t/>
            </a:r>
            <a:br>
              <a:rPr lang="en-US" altLang="zh-CN" sz="2700" b="1" dirty="0" smtClean="0">
                <a:latin typeface="宋体" panose="02010600030101010101" pitchFamily="2" charset="-122"/>
                <a:ea typeface="宋体" panose="02010600030101010101" pitchFamily="2" charset="-122"/>
              </a:rPr>
            </a:br>
            <a:r>
              <a:rPr lang="en-US" altLang="zh-CN" sz="2700" b="1" dirty="0" smtClean="0">
                <a:latin typeface="宋体" panose="02010600030101010101" pitchFamily="2" charset="-122"/>
                <a:ea typeface="宋体" panose="02010600030101010101" pitchFamily="2" charset="-122"/>
              </a:rPr>
              <a:t>5.</a:t>
            </a:r>
            <a:r>
              <a:rPr lang="zh-CN" altLang="zh-CN" sz="2700" b="1" dirty="0" smtClean="0">
                <a:latin typeface="宋体" panose="02010600030101010101" pitchFamily="2" charset="-122"/>
                <a:ea typeface="宋体" panose="02010600030101010101" pitchFamily="2" charset="-122"/>
              </a:rPr>
              <a:t>同步监测</a:t>
            </a:r>
            <a:r>
              <a:rPr lang="zh-CN" altLang="en-US" sz="2700" b="1" dirty="0" smtClean="0">
                <a:latin typeface="宋体" panose="02010600030101010101" pitchFamily="2" charset="-122"/>
                <a:ea typeface="宋体" panose="02010600030101010101" pitchFamily="2" charset="-122"/>
              </a:rPr>
              <a:t>机具</a:t>
            </a:r>
            <a:r>
              <a:rPr lang="zh-CN" altLang="zh-CN" sz="2700" b="1" dirty="0" smtClean="0">
                <a:latin typeface="宋体" panose="02010600030101010101" pitchFamily="2" charset="-122"/>
                <a:ea typeface="宋体" panose="02010600030101010101" pitchFamily="2" charset="-122"/>
              </a:rPr>
              <a:t>作业信息</a:t>
            </a:r>
            <a:r>
              <a:rPr lang="zh-CN" altLang="en-US" sz="2700" b="1" dirty="0" smtClean="0">
                <a:latin typeface="宋体" panose="02010600030101010101" pitchFamily="2" charset="-122"/>
                <a:ea typeface="宋体" panose="02010600030101010101" pitchFamily="2" charset="-122"/>
              </a:rPr>
              <a:t>和作业质量信息；</a:t>
            </a:r>
            <a:r>
              <a:rPr lang="en-US" altLang="zh-CN" sz="2700" b="1" dirty="0" smtClean="0">
                <a:latin typeface="宋体" panose="02010600030101010101" pitchFamily="2" charset="-122"/>
                <a:ea typeface="宋体" panose="02010600030101010101" pitchFamily="2" charset="-122"/>
              </a:rPr>
              <a:t/>
            </a:r>
            <a:br>
              <a:rPr lang="en-US" altLang="zh-CN" sz="2700" b="1" dirty="0" smtClean="0">
                <a:latin typeface="宋体" panose="02010600030101010101" pitchFamily="2" charset="-122"/>
                <a:ea typeface="宋体" panose="02010600030101010101" pitchFamily="2" charset="-122"/>
              </a:rPr>
            </a:br>
            <a:r>
              <a:rPr lang="en-US" altLang="zh-CN" sz="2700" b="1" dirty="0" smtClean="0">
                <a:latin typeface="宋体" panose="02010600030101010101" pitchFamily="2" charset="-122"/>
                <a:ea typeface="宋体" panose="02010600030101010101" pitchFamily="2" charset="-122"/>
              </a:rPr>
              <a:t>6.</a:t>
            </a:r>
            <a:r>
              <a:rPr lang="zh-CN" altLang="en-US" sz="2700" b="1" dirty="0">
                <a:latin typeface="宋体" panose="02010600030101010101" pitchFamily="2" charset="-122"/>
                <a:ea typeface="宋体" panose="02010600030101010101" pitchFamily="2" charset="-122"/>
              </a:rPr>
              <a:t>深</a:t>
            </a:r>
            <a:r>
              <a:rPr lang="zh-CN" altLang="en-US" sz="2700" b="1" dirty="0" smtClean="0">
                <a:latin typeface="宋体" panose="02010600030101010101" pitchFamily="2" charset="-122"/>
                <a:ea typeface="宋体" panose="02010600030101010101" pitchFamily="2" charset="-122"/>
              </a:rPr>
              <a:t>松用户对作业面积和作业质量</a:t>
            </a:r>
            <a:r>
              <a:rPr lang="zh-CN" altLang="zh-CN" sz="2700" b="1" dirty="0" smtClean="0">
                <a:latin typeface="宋体" panose="02010600030101010101" pitchFamily="2" charset="-122"/>
                <a:ea typeface="宋体" panose="02010600030101010101" pitchFamily="2" charset="-122"/>
              </a:rPr>
              <a:t>签字确认</a:t>
            </a:r>
            <a:r>
              <a:rPr lang="zh-CN" altLang="en-US" sz="2700" b="1" dirty="0" smtClean="0">
                <a:latin typeface="宋体" panose="02010600030101010101" pitchFamily="2" charset="-122"/>
                <a:ea typeface="宋体" panose="02010600030101010101" pitchFamily="2" charset="-122"/>
              </a:rPr>
              <a:t>，</a:t>
            </a:r>
            <a:r>
              <a:rPr lang="zh-CN" altLang="en-US" sz="2700" b="1" dirty="0">
                <a:latin typeface="宋体" panose="02010600030101010101" pitchFamily="2" charset="-122"/>
                <a:ea typeface="宋体" panose="02010600030101010101" pitchFamily="2" charset="-122"/>
              </a:rPr>
              <a:t>补贴对象</a:t>
            </a:r>
            <a:r>
              <a:rPr lang="zh-CN" altLang="zh-CN" sz="2700" b="1" dirty="0" smtClean="0">
                <a:latin typeface="宋体" panose="02010600030101010101" pitchFamily="2" charset="-122"/>
                <a:ea typeface="宋体" panose="02010600030101010101" pitchFamily="2" charset="-122"/>
              </a:rPr>
              <a:t>上报作业</a:t>
            </a:r>
            <a:r>
              <a:rPr lang="zh-CN" altLang="en-US" sz="2700" b="1" dirty="0" smtClean="0">
                <a:latin typeface="宋体" panose="02010600030101010101" pitchFamily="2" charset="-122"/>
                <a:ea typeface="宋体" panose="02010600030101010101" pitchFamily="2" charset="-122"/>
              </a:rPr>
              <a:t>信息</a:t>
            </a:r>
            <a:r>
              <a:rPr lang="zh-CN" altLang="zh-CN" sz="2700" b="1" dirty="0" smtClean="0">
                <a:latin typeface="宋体" panose="02010600030101010101" pitchFamily="2" charset="-122"/>
                <a:ea typeface="宋体" panose="02010600030101010101" pitchFamily="2" charset="-122"/>
              </a:rPr>
              <a:t>资料</a:t>
            </a:r>
            <a:r>
              <a:rPr lang="zh-CN" altLang="en-US" sz="2700" b="1" dirty="0" smtClean="0">
                <a:latin typeface="宋体" panose="02010600030101010101" pitchFamily="2" charset="-122"/>
                <a:ea typeface="宋体" panose="02010600030101010101" pitchFamily="2" charset="-122"/>
              </a:rPr>
              <a:t>；</a:t>
            </a:r>
            <a:r>
              <a:rPr lang="en-US" altLang="zh-CN" sz="2700" b="1" dirty="0" smtClean="0">
                <a:latin typeface="宋体" panose="02010600030101010101" pitchFamily="2" charset="-122"/>
                <a:ea typeface="宋体" panose="02010600030101010101" pitchFamily="2" charset="-122"/>
              </a:rPr>
              <a:t/>
            </a:r>
            <a:br>
              <a:rPr lang="en-US" altLang="zh-CN" sz="2700" b="1" dirty="0" smtClean="0">
                <a:latin typeface="宋体" panose="02010600030101010101" pitchFamily="2" charset="-122"/>
                <a:ea typeface="宋体" panose="02010600030101010101" pitchFamily="2" charset="-122"/>
              </a:rPr>
            </a:br>
            <a:r>
              <a:rPr lang="en-US" altLang="zh-CN" sz="2700" b="1" dirty="0" smtClean="0">
                <a:latin typeface="宋体" panose="02010600030101010101" pitchFamily="2" charset="-122"/>
                <a:ea typeface="宋体" panose="02010600030101010101" pitchFamily="2" charset="-122"/>
              </a:rPr>
              <a:t>7.</a:t>
            </a:r>
            <a:r>
              <a:rPr lang="zh-CN" altLang="en-US" sz="2700" b="1" dirty="0" smtClean="0">
                <a:latin typeface="宋体" panose="02010600030101010101" pitchFamily="2" charset="-122"/>
                <a:ea typeface="宋体" panose="02010600030101010101" pitchFamily="2" charset="-122"/>
              </a:rPr>
              <a:t>对达到要求作业面积与用户确认面积等数据</a:t>
            </a:r>
            <a:r>
              <a:rPr lang="zh-CN" altLang="en-US" sz="2700" b="1" dirty="0">
                <a:latin typeface="宋体" panose="02010600030101010101" pitchFamily="2" charset="-122"/>
                <a:ea typeface="宋体" panose="02010600030101010101" pitchFamily="2" charset="-122"/>
              </a:rPr>
              <a:t>进行</a:t>
            </a:r>
            <a:r>
              <a:rPr lang="zh-CN" altLang="en-US" sz="2700" b="1" dirty="0" smtClean="0">
                <a:latin typeface="宋体" panose="02010600030101010101" pitchFamily="2" charset="-122"/>
                <a:ea typeface="宋体" panose="02010600030101010101" pitchFamily="2" charset="-122"/>
              </a:rPr>
              <a:t>核对后予以</a:t>
            </a:r>
            <a:r>
              <a:rPr lang="zh-CN" altLang="zh-CN" sz="2700" b="1" dirty="0" smtClean="0">
                <a:latin typeface="宋体" panose="02010600030101010101" pitchFamily="2" charset="-122"/>
                <a:ea typeface="宋体" panose="02010600030101010101" pitchFamily="2" charset="-122"/>
              </a:rPr>
              <a:t>公示</a:t>
            </a:r>
            <a:r>
              <a:rPr lang="zh-CN" altLang="en-US" sz="2700" b="1" dirty="0" smtClean="0">
                <a:latin typeface="宋体" panose="02010600030101010101" pitchFamily="2" charset="-122"/>
                <a:ea typeface="宋体" panose="02010600030101010101" pitchFamily="2" charset="-122"/>
              </a:rPr>
              <a:t>；</a:t>
            </a:r>
            <a:r>
              <a:rPr lang="en-US" altLang="zh-CN" sz="2700" b="1" dirty="0" smtClean="0">
                <a:latin typeface="宋体" panose="02010600030101010101" pitchFamily="2" charset="-122"/>
                <a:ea typeface="宋体" panose="02010600030101010101" pitchFamily="2" charset="-122"/>
              </a:rPr>
              <a:t/>
            </a:r>
            <a:br>
              <a:rPr lang="en-US" altLang="zh-CN" sz="2700" b="1" dirty="0" smtClean="0">
                <a:latin typeface="宋体" panose="02010600030101010101" pitchFamily="2" charset="-122"/>
                <a:ea typeface="宋体" panose="02010600030101010101" pitchFamily="2" charset="-122"/>
              </a:rPr>
            </a:br>
            <a:r>
              <a:rPr lang="en-US" altLang="zh-CN" sz="2700" b="1" dirty="0" smtClean="0">
                <a:latin typeface="宋体" panose="02010600030101010101" pitchFamily="2" charset="-122"/>
                <a:ea typeface="宋体" panose="02010600030101010101" pitchFamily="2" charset="-122"/>
              </a:rPr>
              <a:t>8.</a:t>
            </a:r>
            <a:r>
              <a:rPr lang="zh-CN" altLang="zh-CN" sz="2700" b="1" dirty="0" smtClean="0">
                <a:latin typeface="宋体" panose="02010600030101010101" pitchFamily="2" charset="-122"/>
                <a:ea typeface="宋体" panose="02010600030101010101" pitchFamily="2" charset="-122"/>
              </a:rPr>
              <a:t>兑付</a:t>
            </a:r>
            <a:r>
              <a:rPr lang="zh-CN" altLang="en-US" sz="2700" b="1" dirty="0" smtClean="0">
                <a:latin typeface="宋体" panose="02010600030101010101" pitchFamily="2" charset="-122"/>
                <a:ea typeface="宋体" panose="02010600030101010101" pitchFamily="2" charset="-122"/>
              </a:rPr>
              <a:t>补贴</a:t>
            </a:r>
            <a:r>
              <a:rPr lang="zh-CN" altLang="zh-CN" sz="2700" b="1" dirty="0" smtClean="0">
                <a:latin typeface="宋体" panose="02010600030101010101" pitchFamily="2" charset="-122"/>
                <a:ea typeface="宋体" panose="02010600030101010101" pitchFamily="2" charset="-122"/>
              </a:rPr>
              <a:t>资金</a:t>
            </a:r>
            <a:r>
              <a:rPr lang="zh-CN" altLang="en-US" sz="2700" b="1" dirty="0" smtClean="0">
                <a:latin typeface="宋体" panose="02010600030101010101" pitchFamily="2" charset="-122"/>
                <a:ea typeface="宋体" panose="02010600030101010101" pitchFamily="2" charset="-122"/>
              </a:rPr>
              <a:t>。</a:t>
            </a:r>
            <a:r>
              <a:rPr lang="zh-CN" altLang="zh-CN" sz="2700" b="1" dirty="0">
                <a:latin typeface="宋体" panose="02010600030101010101" pitchFamily="2" charset="-122"/>
                <a:ea typeface="宋体" panose="02010600030101010101" pitchFamily="2" charset="-122"/>
              </a:rPr>
              <a:t/>
            </a:r>
            <a:br>
              <a:rPr lang="zh-CN" altLang="zh-CN" sz="2700" b="1" dirty="0">
                <a:latin typeface="宋体" panose="02010600030101010101" pitchFamily="2" charset="-122"/>
                <a:ea typeface="宋体" panose="02010600030101010101" pitchFamily="2" charset="-122"/>
              </a:rPr>
            </a:br>
            <a:endParaRPr lang="zh-CN" altLang="en-US" sz="2700" b="1" dirty="0">
              <a:latin typeface="宋体" panose="02010600030101010101" pitchFamily="2" charset="-122"/>
              <a:ea typeface="宋体" panose="02010600030101010101" pitchFamily="2" charset="-122"/>
            </a:endParaRPr>
          </a:p>
        </p:txBody>
      </p:sp>
    </p:spTree>
    <p:extLst>
      <p:ext uri="{BB962C8B-B14F-4D97-AF65-F5344CB8AC3E}">
        <p14:creationId xmlns:p14="http://schemas.microsoft.com/office/powerpoint/2010/main" xmlns="" val="22443741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6"/>
            <a:ext cx="7886700" cy="5170970"/>
          </a:xfrm>
        </p:spPr>
        <p:txBody>
          <a:bodyPr>
            <a:normAutofit/>
          </a:bodyPr>
          <a:lstStyle/>
          <a:p>
            <a:pPr>
              <a:lnSpc>
                <a:spcPct val="150000"/>
              </a:lnSpc>
            </a:pPr>
            <a:r>
              <a:rPr lang="zh-CN" altLang="en-US" dirty="0" smtClean="0">
                <a:solidFill>
                  <a:srgbClr val="FF0000"/>
                </a:solidFill>
              </a:rPr>
              <a:t>（十）补贴资金兑付。</a:t>
            </a:r>
            <a:r>
              <a:rPr lang="zh-CN" altLang="zh-CN" sz="2800" dirty="0" smtClean="0"/>
              <a:t>县</a:t>
            </a:r>
            <a:r>
              <a:rPr lang="zh-CN" altLang="zh-CN" sz="2800" dirty="0"/>
              <a:t>级财政部</a:t>
            </a:r>
            <a:r>
              <a:rPr lang="zh-CN" altLang="zh-CN" sz="2800" dirty="0" smtClean="0"/>
              <a:t>门</a:t>
            </a:r>
            <a:r>
              <a:rPr lang="zh-CN" altLang="en-US" sz="2800" dirty="0" smtClean="0"/>
              <a:t>负责</a:t>
            </a:r>
            <a:r>
              <a:rPr lang="zh-CN" altLang="zh-CN" sz="2800" dirty="0" smtClean="0"/>
              <a:t>补贴资金</a:t>
            </a:r>
            <a:r>
              <a:rPr lang="zh-CN" altLang="en-US" sz="2800" dirty="0" smtClean="0"/>
              <a:t>兑付工作。</a:t>
            </a:r>
            <a:r>
              <a:rPr lang="en-US" altLang="zh-CN" sz="2800" dirty="0" smtClean="0"/>
              <a:t/>
            </a:r>
            <a:br>
              <a:rPr lang="en-US" altLang="zh-CN" sz="2800" dirty="0" smtClean="0"/>
            </a:br>
            <a:r>
              <a:rPr lang="en-US" altLang="zh-CN" sz="2800" dirty="0" smtClean="0"/>
              <a:t>       </a:t>
            </a:r>
            <a:r>
              <a:rPr lang="zh-CN" altLang="en-US" sz="2800" dirty="0" smtClean="0"/>
              <a:t>农机大户</a:t>
            </a:r>
            <a:r>
              <a:rPr lang="zh-CN" altLang="en-US" sz="2800" dirty="0"/>
              <a:t>补贴资金兑付到</a:t>
            </a:r>
            <a:r>
              <a:rPr lang="zh-CN" altLang="en-US" sz="2800" dirty="0" smtClean="0"/>
              <a:t>个人惠农</a:t>
            </a:r>
            <a:r>
              <a:rPr lang="en-US" altLang="zh-CN" sz="2800" dirty="0" smtClean="0"/>
              <a:t>”</a:t>
            </a:r>
            <a:r>
              <a:rPr lang="zh-CN" altLang="en-US" sz="2800" dirty="0"/>
              <a:t>一卡通</a:t>
            </a:r>
            <a:r>
              <a:rPr lang="zh-CN" altLang="en-US" sz="2800" dirty="0" smtClean="0"/>
              <a:t>” 账户</a:t>
            </a:r>
            <a:r>
              <a:rPr lang="zh-CN" altLang="en-US" sz="2800" dirty="0"/>
              <a:t>；</a:t>
            </a:r>
            <a:r>
              <a:rPr lang="en-US" altLang="zh-CN" sz="2800" dirty="0"/>
              <a:t/>
            </a:r>
            <a:br>
              <a:rPr lang="en-US" altLang="zh-CN" sz="2800" dirty="0"/>
            </a:br>
            <a:r>
              <a:rPr lang="en-US" altLang="zh-CN" sz="2800" dirty="0" smtClean="0"/>
              <a:t>       </a:t>
            </a:r>
            <a:r>
              <a:rPr lang="zh-CN" altLang="zh-CN" sz="2800" dirty="0" smtClean="0"/>
              <a:t>农机合作社</a:t>
            </a:r>
            <a:r>
              <a:rPr lang="zh-CN" altLang="en-US" sz="2800" dirty="0" smtClean="0"/>
              <a:t>等</a:t>
            </a:r>
            <a:r>
              <a:rPr lang="zh-CN" altLang="zh-CN" sz="2800" dirty="0" smtClean="0"/>
              <a:t>农业</a:t>
            </a:r>
            <a:r>
              <a:rPr lang="zh-CN" altLang="zh-CN" sz="2800" dirty="0"/>
              <a:t>生产</a:t>
            </a:r>
            <a:r>
              <a:rPr lang="zh-CN" altLang="zh-CN" sz="2800" dirty="0" smtClean="0"/>
              <a:t>经营</a:t>
            </a:r>
            <a:r>
              <a:rPr lang="zh-CN" altLang="en-US" sz="2800" dirty="0" smtClean="0"/>
              <a:t>服务</a:t>
            </a:r>
            <a:r>
              <a:rPr lang="zh-CN" altLang="zh-CN" sz="2800" dirty="0" smtClean="0"/>
              <a:t>组织</a:t>
            </a:r>
            <a:r>
              <a:rPr lang="zh-CN" altLang="en-US" sz="2800" dirty="0"/>
              <a:t>补贴资金兑付</a:t>
            </a:r>
            <a:r>
              <a:rPr lang="zh-CN" altLang="en-US" sz="2800" dirty="0" smtClean="0"/>
              <a:t>到银行开户对公账户。</a:t>
            </a:r>
            <a:endParaRPr lang="zh-CN" altLang="en-US" sz="2800" dirty="0"/>
          </a:p>
        </p:txBody>
      </p:sp>
    </p:spTree>
    <p:extLst>
      <p:ext uri="{BB962C8B-B14F-4D97-AF65-F5344CB8AC3E}">
        <p14:creationId xmlns:p14="http://schemas.microsoft.com/office/powerpoint/2010/main" xmlns="" val="9573110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6"/>
            <a:ext cx="7886700" cy="5757378"/>
          </a:xfrm>
        </p:spPr>
        <p:txBody>
          <a:bodyPr>
            <a:normAutofit fontScale="90000"/>
          </a:bodyPr>
          <a:lstStyle/>
          <a:p>
            <a:pPr>
              <a:lnSpc>
                <a:spcPts val="4300"/>
              </a:lnSpc>
            </a:pPr>
            <a:r>
              <a:rPr lang="en-US" altLang="zh-CN" dirty="0" smtClean="0">
                <a:solidFill>
                  <a:srgbClr val="FF0000"/>
                </a:solidFill>
              </a:rPr>
              <a:t/>
            </a:r>
            <a:br>
              <a:rPr lang="en-US" altLang="zh-CN" dirty="0" smtClean="0">
                <a:solidFill>
                  <a:srgbClr val="FF0000"/>
                </a:solidFill>
              </a:rPr>
            </a:br>
            <a:r>
              <a:rPr lang="zh-CN" altLang="en-US" dirty="0" smtClean="0">
                <a:solidFill>
                  <a:srgbClr val="FF0000"/>
                </a:solidFill>
              </a:rPr>
              <a:t>（十一）农机深松补贴“一卡通”主要问题</a:t>
            </a:r>
            <a:r>
              <a:rPr lang="en-US" altLang="zh-CN" dirty="0" smtClean="0">
                <a:solidFill>
                  <a:srgbClr val="FF0000"/>
                </a:solidFill>
              </a:rPr>
              <a:t/>
            </a:r>
            <a:br>
              <a:rPr lang="en-US" altLang="zh-CN" dirty="0" smtClean="0">
                <a:solidFill>
                  <a:srgbClr val="FF0000"/>
                </a:solidFill>
              </a:rPr>
            </a:br>
            <a:r>
              <a:rPr lang="en-US" altLang="zh-CN" sz="2800" dirty="0" smtClean="0">
                <a:solidFill>
                  <a:srgbClr val="FF0000"/>
                </a:solidFill>
              </a:rPr>
              <a:t>1.</a:t>
            </a:r>
            <a:r>
              <a:rPr lang="zh-CN" altLang="zh-CN" sz="2800" dirty="0" smtClean="0">
                <a:solidFill>
                  <a:srgbClr val="FF0000"/>
                </a:solidFill>
              </a:rPr>
              <a:t>信息</a:t>
            </a:r>
            <a:r>
              <a:rPr lang="zh-CN" altLang="zh-CN" sz="2800" dirty="0">
                <a:solidFill>
                  <a:srgbClr val="FF0000"/>
                </a:solidFill>
              </a:rPr>
              <a:t>公示不到位</a:t>
            </a:r>
            <a:r>
              <a:rPr lang="zh-CN" altLang="zh-CN" sz="2800" dirty="0" smtClean="0">
                <a:solidFill>
                  <a:srgbClr val="FF0000"/>
                </a:solidFill>
              </a:rPr>
              <a:t>。</a:t>
            </a:r>
            <a:r>
              <a:rPr lang="zh-CN" altLang="zh-CN" sz="2800" dirty="0" smtClean="0"/>
              <a:t>农机</a:t>
            </a:r>
            <a:r>
              <a:rPr lang="zh-CN" altLang="zh-CN" sz="2800" dirty="0"/>
              <a:t>深</a:t>
            </a:r>
            <a:r>
              <a:rPr lang="zh-CN" altLang="zh-CN" sz="2800" dirty="0" smtClean="0"/>
              <a:t>松补贴作业</a:t>
            </a:r>
            <a:r>
              <a:rPr lang="zh-CN" altLang="zh-CN" sz="2800" dirty="0"/>
              <a:t>合同、验收结果和兑付资金“三公示”</a:t>
            </a:r>
            <a:r>
              <a:rPr lang="zh-CN" altLang="zh-CN" sz="2800" dirty="0" smtClean="0"/>
              <a:t>制度</a:t>
            </a:r>
            <a:r>
              <a:rPr lang="zh-CN" altLang="en-US" sz="2800" dirty="0" smtClean="0"/>
              <a:t>落实困难，大部分只有</a:t>
            </a:r>
            <a:r>
              <a:rPr lang="zh-CN" altLang="zh-CN" sz="2800" dirty="0" smtClean="0"/>
              <a:t>兑付</a:t>
            </a:r>
            <a:r>
              <a:rPr lang="zh-CN" altLang="zh-CN" sz="2800" dirty="0"/>
              <a:t>资金前进行了公</a:t>
            </a:r>
            <a:r>
              <a:rPr lang="zh-CN" altLang="zh-CN" sz="2800" dirty="0" smtClean="0"/>
              <a:t>示。</a:t>
            </a:r>
            <a:r>
              <a:rPr lang="en-US" altLang="zh-CN" sz="2800" dirty="0" smtClean="0"/>
              <a:t/>
            </a:r>
            <a:br>
              <a:rPr lang="en-US" altLang="zh-CN" sz="2800" dirty="0" smtClean="0"/>
            </a:br>
            <a:r>
              <a:rPr lang="en-US" altLang="zh-CN" sz="2800" dirty="0" smtClean="0">
                <a:solidFill>
                  <a:srgbClr val="FF0000"/>
                </a:solidFill>
              </a:rPr>
              <a:t>2.</a:t>
            </a:r>
            <a:r>
              <a:rPr lang="zh-CN" altLang="en-US" sz="2800" dirty="0" smtClean="0">
                <a:solidFill>
                  <a:srgbClr val="FF0000"/>
                </a:solidFill>
              </a:rPr>
              <a:t>信用社</a:t>
            </a:r>
            <a:r>
              <a:rPr lang="zh-CN" altLang="zh-CN" sz="2800" dirty="0" smtClean="0">
                <a:solidFill>
                  <a:srgbClr val="FF0000"/>
                </a:solidFill>
              </a:rPr>
              <a:t>资金兑付</a:t>
            </a:r>
            <a:r>
              <a:rPr lang="zh-CN" altLang="en-US" sz="2800" dirty="0" smtClean="0">
                <a:solidFill>
                  <a:srgbClr val="FF0000"/>
                </a:solidFill>
              </a:rPr>
              <a:t>错误</a:t>
            </a:r>
            <a:r>
              <a:rPr lang="zh-CN" altLang="zh-CN" sz="2800" dirty="0" smtClean="0">
                <a:solidFill>
                  <a:srgbClr val="FF0000"/>
                </a:solidFill>
              </a:rPr>
              <a:t>。</a:t>
            </a:r>
            <a:r>
              <a:rPr lang="zh-CN" altLang="en-US" sz="2800" dirty="0" smtClean="0"/>
              <a:t>如深</a:t>
            </a:r>
            <a:r>
              <a:rPr lang="zh-CN" altLang="zh-CN" sz="2800" dirty="0" smtClean="0"/>
              <a:t>松</a:t>
            </a:r>
            <a:r>
              <a:rPr lang="zh-CN" altLang="zh-CN" sz="2800" dirty="0"/>
              <a:t>作业</a:t>
            </a:r>
            <a:r>
              <a:rPr lang="zh-CN" altLang="zh-CN" sz="2800" dirty="0" smtClean="0"/>
              <a:t>补贴</a:t>
            </a:r>
            <a:r>
              <a:rPr lang="zh-CN" altLang="en-US" sz="2800" dirty="0" smtClean="0"/>
              <a:t>“一卡通”信息摘要</a:t>
            </a:r>
            <a:r>
              <a:rPr lang="zh-CN" altLang="zh-CN" sz="2800" dirty="0" smtClean="0"/>
              <a:t>显示</a:t>
            </a:r>
            <a:r>
              <a:rPr lang="zh-CN" altLang="zh-CN" sz="2800" dirty="0"/>
              <a:t>为“大额支付来账</a:t>
            </a:r>
            <a:r>
              <a:rPr lang="zh-CN" altLang="zh-CN" sz="2800" dirty="0" smtClean="0"/>
              <a:t>”</a:t>
            </a:r>
            <a:r>
              <a:rPr lang="zh-CN" altLang="en-US" sz="2800" dirty="0" smtClean="0"/>
              <a:t>。</a:t>
            </a:r>
            <a:r>
              <a:rPr lang="en-US" altLang="zh-CN" sz="2800" dirty="0" smtClean="0"/>
              <a:t/>
            </a:r>
            <a:br>
              <a:rPr lang="en-US" altLang="zh-CN" sz="2800" dirty="0" smtClean="0"/>
            </a:br>
            <a:r>
              <a:rPr lang="en-US" altLang="zh-CN" sz="2800" dirty="0" smtClean="0">
                <a:solidFill>
                  <a:srgbClr val="FF0000"/>
                </a:solidFill>
              </a:rPr>
              <a:t>3.</a:t>
            </a:r>
            <a:r>
              <a:rPr lang="zh-CN" altLang="zh-CN" sz="2800" dirty="0" smtClean="0">
                <a:solidFill>
                  <a:srgbClr val="FF0000"/>
                </a:solidFill>
              </a:rPr>
              <a:t> 政策</a:t>
            </a:r>
            <a:r>
              <a:rPr lang="zh-CN" altLang="en-US" sz="2800" dirty="0" smtClean="0">
                <a:solidFill>
                  <a:srgbClr val="FF0000"/>
                </a:solidFill>
              </a:rPr>
              <a:t>指导操作不明确</a:t>
            </a:r>
            <a:r>
              <a:rPr lang="zh-CN" altLang="zh-CN" sz="2800" dirty="0" smtClean="0">
                <a:solidFill>
                  <a:srgbClr val="FF0000"/>
                </a:solidFill>
              </a:rPr>
              <a:t>。</a:t>
            </a:r>
            <a:r>
              <a:rPr lang="zh-CN" altLang="en-US" sz="2800" dirty="0" smtClean="0"/>
              <a:t>如</a:t>
            </a:r>
            <a:r>
              <a:rPr lang="zh-CN" altLang="zh-CN" sz="2800" dirty="0"/>
              <a:t>结余资金不得跨年度使用</a:t>
            </a:r>
            <a:r>
              <a:rPr lang="zh-CN" altLang="en-US" sz="2800" dirty="0"/>
              <a:t>，</a:t>
            </a:r>
            <a:r>
              <a:rPr lang="zh-CN" altLang="zh-CN" sz="2800" dirty="0" smtClean="0"/>
              <a:t>单台机具作业监测</a:t>
            </a:r>
            <a:r>
              <a:rPr lang="zh-CN" altLang="zh-CN" sz="2800" dirty="0"/>
              <a:t>合格率不低于</a:t>
            </a:r>
            <a:r>
              <a:rPr lang="en-US" altLang="zh-CN" sz="2800" dirty="0"/>
              <a:t>85</a:t>
            </a:r>
            <a:r>
              <a:rPr lang="en-US" altLang="zh-CN" sz="2800" dirty="0" smtClean="0"/>
              <a:t>%</a:t>
            </a:r>
            <a:r>
              <a:rPr lang="zh-CN" altLang="en-US" sz="2800" dirty="0" smtClean="0"/>
              <a:t>，补贴资金兑付给合作社个人账户，土地里流转者补贴资金兑付作业机手</a:t>
            </a:r>
            <a:r>
              <a:rPr lang="zh-CN" altLang="zh-CN" sz="2800" dirty="0" smtClean="0"/>
              <a:t>等</a:t>
            </a:r>
            <a:r>
              <a:rPr lang="zh-CN" altLang="en-US" sz="2800" dirty="0" smtClean="0"/>
              <a:t>具体操作中易产生问题</a:t>
            </a:r>
            <a:r>
              <a:rPr lang="zh-CN" altLang="zh-CN" sz="2800" dirty="0" smtClean="0"/>
              <a:t>。</a:t>
            </a:r>
            <a:r>
              <a:rPr lang="en-US" altLang="zh-CN" sz="2800" dirty="0">
                <a:solidFill>
                  <a:srgbClr val="FF0000"/>
                </a:solidFill>
              </a:rPr>
              <a:t/>
            </a:r>
            <a:br>
              <a:rPr lang="en-US" altLang="zh-CN" sz="2800" dirty="0">
                <a:solidFill>
                  <a:srgbClr val="FF0000"/>
                </a:solidFill>
              </a:rPr>
            </a:br>
            <a:endParaRPr lang="zh-CN" altLang="en-US" sz="2800" dirty="0">
              <a:solidFill>
                <a:srgbClr val="FF0000"/>
              </a:solidFill>
            </a:endParaRPr>
          </a:p>
        </p:txBody>
      </p:sp>
    </p:spTree>
    <p:extLst>
      <p:ext uri="{BB962C8B-B14F-4D97-AF65-F5344CB8AC3E}">
        <p14:creationId xmlns:p14="http://schemas.microsoft.com/office/powerpoint/2010/main" xmlns="" val="16170433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5"/>
            <a:ext cx="7886700" cy="6204639"/>
          </a:xfrm>
        </p:spPr>
        <p:txBody>
          <a:bodyPr>
            <a:normAutofit fontScale="90000"/>
          </a:bodyPr>
          <a:lstStyle/>
          <a:p>
            <a:pPr>
              <a:lnSpc>
                <a:spcPts val="4500"/>
              </a:lnSpc>
            </a:pPr>
            <a:r>
              <a:rPr lang="en-US" altLang="zh-CN" dirty="0" smtClean="0">
                <a:solidFill>
                  <a:srgbClr val="FF0000"/>
                </a:solidFill>
              </a:rPr>
              <a:t/>
            </a:r>
            <a:br>
              <a:rPr lang="en-US" altLang="zh-CN" dirty="0" smtClean="0">
                <a:solidFill>
                  <a:srgbClr val="FF0000"/>
                </a:solidFill>
              </a:rPr>
            </a:br>
            <a:r>
              <a:rPr lang="en-US" altLang="zh-CN" sz="3100" b="1" dirty="0">
                <a:solidFill>
                  <a:srgbClr val="FF0000"/>
                </a:solidFill>
              </a:rPr>
              <a:t/>
            </a:r>
            <a:br>
              <a:rPr lang="en-US" altLang="zh-CN" sz="3100" b="1" dirty="0">
                <a:solidFill>
                  <a:srgbClr val="FF0000"/>
                </a:solidFill>
              </a:rPr>
            </a:br>
            <a:r>
              <a:rPr lang="zh-CN" altLang="en-US" sz="3100" b="1" dirty="0" smtClean="0">
                <a:solidFill>
                  <a:srgbClr val="FF0000"/>
                </a:solidFill>
              </a:rPr>
              <a:t>（十二）今后需要明确和完善的政策要求</a:t>
            </a:r>
            <a:r>
              <a:rPr lang="en-US" altLang="zh-CN" sz="3100" b="1" dirty="0" smtClean="0">
                <a:solidFill>
                  <a:srgbClr val="FF0000"/>
                </a:solidFill>
              </a:rPr>
              <a:t/>
            </a:r>
            <a:br>
              <a:rPr lang="en-US" altLang="zh-CN" sz="3100" b="1" dirty="0" smtClean="0">
                <a:solidFill>
                  <a:srgbClr val="FF0000"/>
                </a:solidFill>
              </a:rPr>
            </a:br>
            <a:r>
              <a:rPr lang="en-US" altLang="zh-CN" sz="2700" b="1" dirty="0"/>
              <a:t>1.</a:t>
            </a:r>
            <a:r>
              <a:rPr lang="zh-CN" altLang="en-US" sz="2700" b="1" dirty="0"/>
              <a:t>补贴对象</a:t>
            </a:r>
            <a:r>
              <a:rPr lang="zh-CN" altLang="en-US" sz="2700" b="1" dirty="0" smtClean="0"/>
              <a:t>为</a:t>
            </a:r>
            <a:r>
              <a:rPr lang="zh-CN" altLang="zh-CN" sz="2700" b="1" dirty="0" smtClean="0"/>
              <a:t>实施</a:t>
            </a:r>
            <a:r>
              <a:rPr lang="zh-CN" altLang="zh-CN" sz="2700" b="1" dirty="0"/>
              <a:t>农机深松整地作业的农机大户、农机合作社等各类农业生产经营服务组织</a:t>
            </a:r>
            <a:r>
              <a:rPr lang="zh-CN" altLang="zh-CN" sz="2700" b="1" dirty="0" smtClean="0"/>
              <a:t>。</a:t>
            </a:r>
            <a:r>
              <a:rPr lang="en-US" altLang="zh-CN" sz="2700" b="1" dirty="0" smtClean="0"/>
              <a:t/>
            </a:r>
            <a:br>
              <a:rPr lang="en-US" altLang="zh-CN" sz="2700" b="1" dirty="0" smtClean="0"/>
            </a:br>
            <a:r>
              <a:rPr lang="en-US" altLang="zh-CN" sz="2700" b="1" dirty="0" smtClean="0"/>
              <a:t>2.</a:t>
            </a:r>
            <a:r>
              <a:rPr lang="zh-CN" altLang="en-US" sz="2700" b="1" dirty="0" smtClean="0"/>
              <a:t>作业补贴面积为监测系统监测合格数据和人工辅助核查合格面积。</a:t>
            </a:r>
            <a:r>
              <a:rPr lang="en-US" altLang="zh-CN" sz="2700" b="1" dirty="0" smtClean="0"/>
              <a:t/>
            </a:r>
            <a:br>
              <a:rPr lang="en-US" altLang="zh-CN" sz="2700" b="1" dirty="0" smtClean="0"/>
            </a:br>
            <a:r>
              <a:rPr lang="en-US" altLang="zh-CN" sz="2700" b="1" dirty="0" smtClean="0"/>
              <a:t>3.</a:t>
            </a:r>
            <a:r>
              <a:rPr lang="zh-CN" altLang="en-US" sz="2700" b="1" dirty="0" smtClean="0"/>
              <a:t>对作业区域信号弱导致数据无法实时上传，经人工辅助抽查核验后，原监测设备存贮数据予以认定作业面积。</a:t>
            </a:r>
            <a:r>
              <a:rPr lang="en-US" altLang="zh-CN" sz="2700" b="1" dirty="0" smtClean="0"/>
              <a:t/>
            </a:r>
            <a:br>
              <a:rPr lang="en-US" altLang="zh-CN" sz="2700" b="1" dirty="0" smtClean="0"/>
            </a:br>
            <a:r>
              <a:rPr lang="en-US" altLang="zh-CN" sz="2700" b="1" dirty="0" smtClean="0"/>
              <a:t>4.</a:t>
            </a:r>
            <a:r>
              <a:rPr lang="zh-CN" altLang="en-US" sz="2700" b="1" dirty="0" smtClean="0"/>
              <a:t>由于省界、县界导致的辖区有误，经</a:t>
            </a:r>
            <a:r>
              <a:rPr lang="zh-CN" altLang="en-US" sz="2700" b="1" dirty="0"/>
              <a:t>人工辅助抽查核验后</a:t>
            </a:r>
            <a:r>
              <a:rPr lang="zh-CN" altLang="en-US" sz="2700" b="1" dirty="0" smtClean="0"/>
              <a:t>，</a:t>
            </a:r>
            <a:r>
              <a:rPr lang="zh-CN" altLang="en-US" sz="2700" b="1" dirty="0"/>
              <a:t>予以</a:t>
            </a:r>
            <a:r>
              <a:rPr lang="zh-CN" altLang="en-US" sz="2700" b="1" dirty="0" smtClean="0"/>
              <a:t>认定作业面积。</a:t>
            </a:r>
            <a:r>
              <a:rPr lang="en-US" altLang="zh-CN" sz="2700" b="1" dirty="0" smtClean="0"/>
              <a:t/>
            </a:r>
            <a:br>
              <a:rPr lang="en-US" altLang="zh-CN" sz="2700" b="1" dirty="0" smtClean="0"/>
            </a:br>
            <a:r>
              <a:rPr lang="en-US" altLang="zh-CN" sz="2700" b="1" dirty="0" smtClean="0"/>
              <a:t>5.</a:t>
            </a:r>
            <a:r>
              <a:rPr lang="zh-CN" altLang="en-US" sz="2700" b="1" dirty="0" smtClean="0"/>
              <a:t>当年未完成的任务和资金允许结转到下年使用。</a:t>
            </a:r>
            <a:r>
              <a:rPr lang="en-US" altLang="zh-CN" sz="2700" b="1" dirty="0" smtClean="0"/>
              <a:t/>
            </a:r>
            <a:br>
              <a:rPr lang="en-US" altLang="zh-CN" sz="2700" b="1" dirty="0" smtClean="0"/>
            </a:br>
            <a:r>
              <a:rPr lang="en-US" altLang="zh-CN" sz="2700" b="1" dirty="0" smtClean="0"/>
              <a:t/>
            </a:r>
            <a:br>
              <a:rPr lang="en-US" altLang="zh-CN" sz="2700" b="1" dirty="0" smtClean="0"/>
            </a:br>
            <a:endParaRPr lang="zh-CN" altLang="en-US" sz="2700" b="1" dirty="0"/>
          </a:p>
        </p:txBody>
      </p:sp>
    </p:spTree>
    <p:extLst>
      <p:ext uri="{BB962C8B-B14F-4D97-AF65-F5344CB8AC3E}">
        <p14:creationId xmlns:p14="http://schemas.microsoft.com/office/powerpoint/2010/main" xmlns="" val="39705212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628650" y="775252"/>
            <a:ext cx="7886700" cy="5401711"/>
          </a:xfrm>
        </p:spPr>
        <p:txBody>
          <a:bodyPr>
            <a:normAutofit fontScale="92500" lnSpcReduction="10000"/>
          </a:bodyPr>
          <a:lstStyle/>
          <a:p>
            <a:pPr marL="0" indent="0">
              <a:lnSpc>
                <a:spcPct val="150000"/>
              </a:lnSpc>
              <a:buNone/>
            </a:pPr>
            <a:r>
              <a:rPr lang="zh-CN" altLang="en-US" sz="2400" dirty="0" smtClean="0">
                <a:solidFill>
                  <a:srgbClr val="00B0F0"/>
                </a:solidFill>
              </a:rPr>
              <a:t>            </a:t>
            </a:r>
            <a:r>
              <a:rPr lang="zh-CN" altLang="en-US" sz="3500" b="1" dirty="0" smtClean="0">
                <a:solidFill>
                  <a:srgbClr val="FF0000"/>
                </a:solidFill>
                <a:latin typeface="楷体" panose="02010609060101010101" pitchFamily="49" charset="-122"/>
                <a:ea typeface="楷体" panose="02010609060101010101" pitchFamily="49" charset="-122"/>
              </a:rPr>
              <a:t>农机深松补贴政策：</a:t>
            </a:r>
            <a:r>
              <a:rPr lang="zh-CN" altLang="zh-CN" sz="2800" b="1" dirty="0" smtClean="0">
                <a:latin typeface="楷体" panose="02010609060101010101" pitchFamily="49" charset="-122"/>
                <a:ea typeface="楷体" panose="02010609060101010101" pitchFamily="49" charset="-122"/>
              </a:rPr>
              <a:t>农机深松整地是改善耕地质量，提高粮食综合生产能力，促进农业可持续发展的重要举措</a:t>
            </a:r>
            <a:r>
              <a:rPr lang="zh-CN" altLang="en-US" sz="2800" b="1" dirty="0" smtClean="0">
                <a:latin typeface="楷体" panose="02010609060101010101" pitchFamily="49" charset="-122"/>
                <a:ea typeface="楷体" panose="02010609060101010101" pitchFamily="49" charset="-122"/>
              </a:rPr>
              <a:t>。自</a:t>
            </a:r>
            <a:r>
              <a:rPr lang="en-US" altLang="zh-CN" sz="2800" b="1" dirty="0" smtClean="0">
                <a:latin typeface="楷体" panose="02010609060101010101" pitchFamily="49" charset="-122"/>
                <a:ea typeface="楷体" panose="02010609060101010101" pitchFamily="49" charset="-122"/>
              </a:rPr>
              <a:t>2015</a:t>
            </a:r>
            <a:r>
              <a:rPr lang="zh-CN" altLang="en-US" sz="2800" b="1" dirty="0" smtClean="0">
                <a:latin typeface="楷体" panose="02010609060101010101" pitchFamily="49" charset="-122"/>
                <a:ea typeface="楷体" panose="02010609060101010101" pitchFamily="49" charset="-122"/>
              </a:rPr>
              <a:t>年实施以来，到</a:t>
            </a:r>
            <a:r>
              <a:rPr lang="en-US" altLang="zh-CN" sz="2800" b="1" dirty="0" smtClean="0">
                <a:latin typeface="楷体" panose="02010609060101010101" pitchFamily="49" charset="-122"/>
                <a:ea typeface="楷体" panose="02010609060101010101" pitchFamily="49" charset="-122"/>
              </a:rPr>
              <a:t>2019</a:t>
            </a:r>
            <a:r>
              <a:rPr lang="zh-CN" altLang="en-US" sz="2800" b="1" dirty="0" smtClean="0">
                <a:latin typeface="楷体" panose="02010609060101010101" pitchFamily="49" charset="-122"/>
                <a:ea typeface="楷体" panose="02010609060101010101" pitchFamily="49" charset="-122"/>
              </a:rPr>
              <a:t>年中央财政累计安排我省</a:t>
            </a:r>
            <a:r>
              <a:rPr lang="zh-CN" altLang="zh-CN" sz="2800" b="1" dirty="0" smtClean="0">
                <a:latin typeface="楷体" panose="02010609060101010101" pitchFamily="49" charset="-122"/>
                <a:ea typeface="楷体" panose="02010609060101010101" pitchFamily="49" charset="-122"/>
              </a:rPr>
              <a:t>农机深松整地</a:t>
            </a:r>
            <a:r>
              <a:rPr lang="zh-CN" altLang="en-US" sz="2800" b="1" dirty="0" smtClean="0">
                <a:latin typeface="楷体" panose="02010609060101010101" pitchFamily="49" charset="-122"/>
                <a:ea typeface="楷体" panose="02010609060101010101" pitchFamily="49" charset="-122"/>
              </a:rPr>
              <a:t>作业补贴资金</a:t>
            </a:r>
            <a:r>
              <a:rPr lang="en-US" altLang="zh-CN" sz="2800" b="1" dirty="0" smtClean="0">
                <a:latin typeface="楷体" panose="02010609060101010101" pitchFamily="49" charset="-122"/>
                <a:ea typeface="楷体" panose="02010609060101010101" pitchFamily="49" charset="-122"/>
              </a:rPr>
              <a:t>4.5</a:t>
            </a:r>
            <a:r>
              <a:rPr lang="zh-CN" altLang="en-US" sz="2800" b="1" dirty="0" smtClean="0">
                <a:latin typeface="楷体" panose="02010609060101010101" pitchFamily="49" charset="-122"/>
                <a:ea typeface="楷体" panose="02010609060101010101" pitchFamily="49" charset="-122"/>
              </a:rPr>
              <a:t>亿元，累计推广深松面积</a:t>
            </a:r>
            <a:r>
              <a:rPr lang="en-US" altLang="zh-CN" sz="2800" b="1" dirty="0" smtClean="0">
                <a:latin typeface="楷体" panose="02010609060101010101" pitchFamily="49" charset="-122"/>
                <a:ea typeface="楷体" panose="02010609060101010101" pitchFamily="49" charset="-122"/>
              </a:rPr>
              <a:t>2.25</a:t>
            </a:r>
            <a:r>
              <a:rPr lang="zh-CN" altLang="en-US" sz="2800" b="1" dirty="0" smtClean="0">
                <a:latin typeface="楷体" panose="02010609060101010101" pitchFamily="49" charset="-122"/>
                <a:ea typeface="楷体" panose="02010609060101010101" pitchFamily="49" charset="-122"/>
              </a:rPr>
              <a:t>亿亩。实践表明，</a:t>
            </a:r>
            <a:r>
              <a:rPr lang="zh-CN" altLang="zh-CN" sz="2800" b="1" dirty="0" smtClean="0">
                <a:latin typeface="楷体" panose="02010609060101010101" pitchFamily="49" charset="-122"/>
                <a:ea typeface="楷体" panose="02010609060101010101" pitchFamily="49" charset="-122"/>
              </a:rPr>
              <a:t>农机深松整地作业可以打破坚硬的犁底层，加深耕层，还可以降低土壤容重，提高土壤通透性，从而增强土壤蓄水保墒和抗旱防涝能力，有利于作物生长发育和提高产量。</a:t>
            </a:r>
            <a:endParaRPr lang="en-US" altLang="zh-CN" sz="2800" b="1" dirty="0" smtClean="0">
              <a:latin typeface="楷体" panose="02010609060101010101" pitchFamily="49" charset="-122"/>
              <a:ea typeface="楷体" panose="02010609060101010101" pitchFamily="49" charset="-122"/>
            </a:endParaRPr>
          </a:p>
          <a:p>
            <a:pPr>
              <a:lnSpc>
                <a:spcPct val="150000"/>
              </a:lnSpc>
            </a:pPr>
            <a:endParaRPr lang="zh-CN" altLang="en-US" sz="2800" b="1" dirty="0">
              <a:latin typeface="楷体" panose="02010609060101010101" pitchFamily="49" charset="-122"/>
              <a:ea typeface="楷体" panose="02010609060101010101" pitchFamily="49" charset="-122"/>
            </a:endParaRPr>
          </a:p>
        </p:txBody>
      </p:sp>
      <p:sp>
        <p:nvSpPr>
          <p:cNvPr id="4" name="菱形 3"/>
          <p:cNvSpPr/>
          <p:nvPr/>
        </p:nvSpPr>
        <p:spPr>
          <a:xfrm>
            <a:off x="1222514" y="974035"/>
            <a:ext cx="357809" cy="427382"/>
          </a:xfrm>
          <a:prstGeom prst="diamond">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xmlns="" val="774461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6"/>
            <a:ext cx="7886700" cy="5180909"/>
          </a:xfrm>
        </p:spPr>
        <p:txBody>
          <a:bodyPr>
            <a:normAutofit/>
          </a:bodyPr>
          <a:lstStyle/>
          <a:p>
            <a:pPr algn="ctr">
              <a:lnSpc>
                <a:spcPct val="150000"/>
              </a:lnSpc>
            </a:pPr>
            <a:r>
              <a:rPr lang="zh-CN" altLang="en-US" sz="3200" dirty="0" smtClean="0">
                <a:solidFill>
                  <a:srgbClr val="FF0000"/>
                </a:solidFill>
              </a:rPr>
              <a:t>以上不妥之处，敬请批评指正。</a:t>
            </a:r>
            <a:r>
              <a:rPr lang="en-US" altLang="zh-CN" sz="3200" dirty="0" smtClean="0">
                <a:solidFill>
                  <a:srgbClr val="FF0000"/>
                </a:solidFill>
              </a:rPr>
              <a:t/>
            </a:r>
            <a:br>
              <a:rPr lang="en-US" altLang="zh-CN" sz="3200" dirty="0" smtClean="0">
                <a:solidFill>
                  <a:srgbClr val="FF0000"/>
                </a:solidFill>
              </a:rPr>
            </a:br>
            <a:r>
              <a:rPr lang="zh-CN" altLang="en-US" sz="4400" dirty="0" smtClean="0">
                <a:solidFill>
                  <a:srgbClr val="FF0000"/>
                </a:solidFill>
              </a:rPr>
              <a:t>谢谢大家！</a:t>
            </a:r>
            <a:endParaRPr lang="zh-CN" altLang="en-US" sz="4400" dirty="0">
              <a:solidFill>
                <a:srgbClr val="FF0000"/>
              </a:solidFill>
            </a:endParaRPr>
          </a:p>
        </p:txBody>
      </p:sp>
    </p:spTree>
    <p:extLst>
      <p:ext uri="{BB962C8B-B14F-4D97-AF65-F5344CB8AC3E}">
        <p14:creationId xmlns:p14="http://schemas.microsoft.com/office/powerpoint/2010/main" xmlns="" val="11920867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628650" y="556592"/>
            <a:ext cx="7886700" cy="5903844"/>
          </a:xfrm>
        </p:spPr>
        <p:txBody>
          <a:bodyPr>
            <a:normAutofit/>
          </a:bodyPr>
          <a:lstStyle/>
          <a:p>
            <a:pPr marL="0" indent="0">
              <a:lnSpc>
                <a:spcPct val="150000"/>
              </a:lnSpc>
              <a:buNone/>
            </a:pPr>
            <a:r>
              <a:rPr lang="zh-CN" altLang="en-US" sz="3200" b="1" dirty="0" smtClean="0">
                <a:latin typeface="黑体" panose="02010609060101010101" pitchFamily="49" charset="-122"/>
                <a:ea typeface="黑体" panose="02010609060101010101" pitchFamily="49" charset="-122"/>
              </a:rPr>
              <a:t>一、农机购置补贴政策</a:t>
            </a:r>
            <a:endParaRPr lang="en-US" altLang="zh-CN" sz="3200" b="1" dirty="0" smtClean="0">
              <a:latin typeface="黑体" panose="02010609060101010101" pitchFamily="49" charset="-122"/>
              <a:ea typeface="黑体" panose="02010609060101010101" pitchFamily="49" charset="-122"/>
            </a:endParaRPr>
          </a:p>
          <a:p>
            <a:pPr marL="0" indent="0">
              <a:lnSpc>
                <a:spcPct val="150000"/>
              </a:lnSpc>
              <a:buNone/>
            </a:pPr>
            <a:r>
              <a:rPr lang="zh-CN" altLang="en-US" sz="2600" b="1" dirty="0" smtClean="0">
                <a:solidFill>
                  <a:srgbClr val="FF0000"/>
                </a:solidFill>
              </a:rPr>
              <a:t>（一）</a:t>
            </a:r>
            <a:r>
              <a:rPr lang="zh-CN" altLang="zh-CN" sz="2600" b="1" dirty="0" smtClean="0">
                <a:solidFill>
                  <a:srgbClr val="FF0000"/>
                </a:solidFill>
              </a:rPr>
              <a:t>补贴依据</a:t>
            </a:r>
            <a:r>
              <a:rPr lang="zh-CN" altLang="en-US" sz="2600" b="1" dirty="0" smtClean="0">
                <a:solidFill>
                  <a:srgbClr val="FF0000"/>
                </a:solidFill>
              </a:rPr>
              <a:t>。</a:t>
            </a:r>
            <a:r>
              <a:rPr lang="zh-CN" altLang="en-US" sz="2600" dirty="0" smtClean="0"/>
              <a:t>每三年</a:t>
            </a:r>
            <a:r>
              <a:rPr lang="zh-CN" altLang="en-US" sz="2400" dirty="0" smtClean="0"/>
              <a:t>农、财两部制定</a:t>
            </a:r>
            <a:r>
              <a:rPr lang="zh-CN" altLang="zh-CN" sz="2400" dirty="0" smtClean="0"/>
              <a:t>印发</a:t>
            </a:r>
            <a:r>
              <a:rPr lang="en-US" altLang="zh-CN" sz="2400" dirty="0" smtClean="0"/>
              <a:t>《</a:t>
            </a:r>
            <a:r>
              <a:rPr lang="zh-CN" altLang="zh-CN" sz="2400" dirty="0" smtClean="0"/>
              <a:t>农业机械购置补贴</a:t>
            </a:r>
            <a:r>
              <a:rPr lang="zh-CN" altLang="en-US" sz="2400" dirty="0" smtClean="0"/>
              <a:t>实施指导意见</a:t>
            </a:r>
            <a:r>
              <a:rPr lang="en-US" altLang="zh-CN" sz="2400" dirty="0" smtClean="0"/>
              <a:t>》</a:t>
            </a:r>
            <a:r>
              <a:rPr lang="zh-CN" altLang="en-US" sz="2400" dirty="0" smtClean="0"/>
              <a:t>，是农机购置补贴实施的主要依据；据此</a:t>
            </a:r>
            <a:r>
              <a:rPr lang="zh-CN" altLang="zh-CN" sz="2400" dirty="0" smtClean="0"/>
              <a:t>省</a:t>
            </a:r>
            <a:r>
              <a:rPr lang="zh-CN" altLang="zh-CN" sz="2400" dirty="0"/>
              <a:t>农牧厅和</a:t>
            </a:r>
            <a:r>
              <a:rPr lang="zh-CN" altLang="zh-CN" sz="2400" dirty="0" smtClean="0"/>
              <a:t>财政厅</a:t>
            </a:r>
            <a:r>
              <a:rPr lang="zh-CN" altLang="en-US" sz="2400" dirty="0" smtClean="0"/>
              <a:t>制定</a:t>
            </a:r>
            <a:r>
              <a:rPr lang="zh-CN" altLang="zh-CN" sz="2400" dirty="0" smtClean="0"/>
              <a:t>印发</a:t>
            </a:r>
            <a:r>
              <a:rPr lang="zh-CN" altLang="en-US" sz="2400" dirty="0"/>
              <a:t>的</a:t>
            </a:r>
            <a:r>
              <a:rPr lang="zh-CN" altLang="zh-CN" sz="2400" dirty="0" smtClean="0"/>
              <a:t>《</a:t>
            </a:r>
            <a:r>
              <a:rPr lang="en-US" altLang="zh-CN" sz="2400" dirty="0"/>
              <a:t>2018-2020</a:t>
            </a:r>
            <a:r>
              <a:rPr lang="zh-CN" altLang="zh-CN" sz="2400" dirty="0"/>
              <a:t>年农业机械购置补贴实施指导意见》</a:t>
            </a:r>
            <a:r>
              <a:rPr lang="zh-CN" altLang="zh-CN" sz="2400" dirty="0" smtClean="0"/>
              <a:t>，</a:t>
            </a:r>
            <a:r>
              <a:rPr lang="zh-CN" altLang="en-US" sz="2400" dirty="0" smtClean="0"/>
              <a:t>是今明两年</a:t>
            </a:r>
            <a:r>
              <a:rPr lang="zh-CN" altLang="zh-CN" sz="2400" dirty="0" smtClean="0"/>
              <a:t>全省</a:t>
            </a:r>
            <a:r>
              <a:rPr lang="zh-CN" altLang="zh-CN" sz="2400" dirty="0"/>
              <a:t>农机购置</a:t>
            </a:r>
            <a:r>
              <a:rPr lang="zh-CN" altLang="zh-CN" sz="2400" dirty="0" smtClean="0"/>
              <a:t>补贴实施</a:t>
            </a:r>
            <a:r>
              <a:rPr lang="zh-CN" altLang="en-US" sz="2400" dirty="0" smtClean="0"/>
              <a:t>的主要</a:t>
            </a:r>
            <a:r>
              <a:rPr lang="zh-CN" altLang="zh-CN" sz="2400" dirty="0" smtClean="0"/>
              <a:t>依据</a:t>
            </a:r>
            <a:r>
              <a:rPr lang="zh-CN" altLang="en-US" sz="2400" dirty="0" smtClean="0"/>
              <a:t>；县级农机化主管部门、财政部门结合实际制定并经市州审核同意的</a:t>
            </a:r>
            <a:r>
              <a:rPr lang="en-US" altLang="zh-CN" sz="2400" dirty="0" smtClean="0"/>
              <a:t>《</a:t>
            </a:r>
            <a:r>
              <a:rPr lang="zh-CN" altLang="zh-CN" sz="2400" dirty="0"/>
              <a:t>农业机械购置</a:t>
            </a:r>
            <a:r>
              <a:rPr lang="zh-CN" altLang="en-US" sz="2400" dirty="0" smtClean="0"/>
              <a:t>补贴实施方案</a:t>
            </a:r>
            <a:r>
              <a:rPr lang="en-US" altLang="zh-CN" sz="2400" dirty="0" smtClean="0"/>
              <a:t>》</a:t>
            </a:r>
            <a:r>
              <a:rPr lang="zh-CN" altLang="en-US" sz="2400" dirty="0" smtClean="0"/>
              <a:t>，是县区实施补贴工作的主要依据。</a:t>
            </a:r>
            <a:endParaRPr lang="en-US" altLang="zh-CN" sz="2400" dirty="0" smtClean="0"/>
          </a:p>
          <a:p>
            <a:pPr marL="0" indent="0" algn="just">
              <a:lnSpc>
                <a:spcPts val="3500"/>
              </a:lnSpc>
              <a:buNone/>
            </a:pPr>
            <a:r>
              <a:rPr lang="zh-CN" altLang="en-US" sz="2400" dirty="0" smtClean="0">
                <a:solidFill>
                  <a:srgbClr val="FF0000"/>
                </a:solidFill>
              </a:rPr>
              <a:t>       县区制定的方案必须要符合省级方案要求。</a:t>
            </a:r>
            <a:endParaRPr lang="zh-CN" altLang="en-US" sz="2400" dirty="0"/>
          </a:p>
        </p:txBody>
      </p:sp>
    </p:spTree>
    <p:extLst>
      <p:ext uri="{BB962C8B-B14F-4D97-AF65-F5344CB8AC3E}">
        <p14:creationId xmlns:p14="http://schemas.microsoft.com/office/powerpoint/2010/main" xmlns="" val="2939765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268357" y="337930"/>
            <a:ext cx="8527773" cy="6380922"/>
          </a:xfrm>
        </p:spPr>
        <p:txBody>
          <a:bodyPr>
            <a:normAutofit fontScale="25000" lnSpcReduction="20000"/>
          </a:bodyPr>
          <a:lstStyle/>
          <a:p>
            <a:pPr marL="0" indent="0">
              <a:lnSpc>
                <a:spcPts val="3000"/>
              </a:lnSpc>
              <a:buNone/>
            </a:pPr>
            <a:r>
              <a:rPr lang="zh-CN" altLang="en-US" sz="11200" dirty="0" smtClean="0">
                <a:solidFill>
                  <a:srgbClr val="FF0000"/>
                </a:solidFill>
              </a:rPr>
              <a:t>（二）</a:t>
            </a:r>
            <a:r>
              <a:rPr lang="zh-CN" altLang="zh-CN" sz="11200" dirty="0" smtClean="0">
                <a:solidFill>
                  <a:srgbClr val="FF0000"/>
                </a:solidFill>
              </a:rPr>
              <a:t>补贴</a:t>
            </a:r>
            <a:r>
              <a:rPr lang="zh-CN" altLang="zh-CN" sz="11200" dirty="0">
                <a:solidFill>
                  <a:srgbClr val="FF0000"/>
                </a:solidFill>
              </a:rPr>
              <a:t>范围和补贴机具</a:t>
            </a:r>
          </a:p>
          <a:p>
            <a:pPr marL="0" indent="0">
              <a:lnSpc>
                <a:spcPts val="3200"/>
              </a:lnSpc>
              <a:buNone/>
            </a:pPr>
            <a:r>
              <a:rPr lang="en-US" altLang="zh-CN" sz="9600" dirty="0">
                <a:solidFill>
                  <a:srgbClr val="FF0000"/>
                </a:solidFill>
              </a:rPr>
              <a:t>       </a:t>
            </a:r>
            <a:r>
              <a:rPr lang="en-US" altLang="zh-CN" sz="9600" dirty="0" smtClean="0">
                <a:solidFill>
                  <a:srgbClr val="FF0000"/>
                </a:solidFill>
              </a:rPr>
              <a:t>1.</a:t>
            </a:r>
            <a:r>
              <a:rPr lang="zh-CN" altLang="en-US" sz="9600" dirty="0" smtClean="0">
                <a:solidFill>
                  <a:srgbClr val="FF0000"/>
                </a:solidFill>
              </a:rPr>
              <a:t> </a:t>
            </a:r>
            <a:r>
              <a:rPr lang="zh-CN" altLang="en-US" sz="9600" dirty="0">
                <a:solidFill>
                  <a:srgbClr val="FF0000"/>
                </a:solidFill>
              </a:rPr>
              <a:t>补贴机具</a:t>
            </a:r>
            <a:r>
              <a:rPr lang="zh-CN" altLang="en-US" sz="9600" dirty="0" smtClean="0">
                <a:solidFill>
                  <a:srgbClr val="FF0000"/>
                </a:solidFill>
              </a:rPr>
              <a:t>种类范围：</a:t>
            </a:r>
            <a:r>
              <a:rPr lang="zh-CN" altLang="en-US" sz="9600" dirty="0" smtClean="0"/>
              <a:t>经</a:t>
            </a:r>
            <a:r>
              <a:rPr lang="en-US" altLang="zh-CN" sz="9600" dirty="0" smtClean="0"/>
              <a:t>2019</a:t>
            </a:r>
            <a:r>
              <a:rPr lang="zh-CN" altLang="en-US" sz="9600" dirty="0" smtClean="0"/>
              <a:t>年修订，全国补贴范围</a:t>
            </a:r>
            <a:r>
              <a:rPr lang="zh-CN" altLang="zh-CN" sz="9600" dirty="0" smtClean="0"/>
              <a:t>为</a:t>
            </a:r>
            <a:r>
              <a:rPr lang="en-US" altLang="zh-CN" sz="9600" dirty="0" smtClean="0"/>
              <a:t>15</a:t>
            </a:r>
            <a:r>
              <a:rPr lang="zh-CN" altLang="en-US" sz="9600" dirty="0" smtClean="0"/>
              <a:t>大类</a:t>
            </a:r>
            <a:r>
              <a:rPr lang="en-US" altLang="zh-CN" sz="9600" dirty="0" smtClean="0"/>
              <a:t>41</a:t>
            </a:r>
            <a:r>
              <a:rPr lang="zh-CN" altLang="en-US" sz="9600" dirty="0" smtClean="0"/>
              <a:t>个小类</a:t>
            </a:r>
            <a:r>
              <a:rPr lang="en-US" altLang="zh-CN" sz="9600" dirty="0" smtClean="0"/>
              <a:t>146</a:t>
            </a:r>
            <a:r>
              <a:rPr lang="zh-CN" altLang="en-US" sz="9600" dirty="0" smtClean="0"/>
              <a:t>个品目，</a:t>
            </a:r>
            <a:r>
              <a:rPr lang="zh-CN" altLang="zh-CN" sz="9600" dirty="0" smtClean="0"/>
              <a:t>剔除</a:t>
            </a:r>
            <a:r>
              <a:rPr lang="zh-CN" altLang="en-US" sz="9600" dirty="0" smtClean="0"/>
              <a:t>不适宜我省的机具，纳入我省补贴范围的有</a:t>
            </a:r>
            <a:r>
              <a:rPr lang="en-US" altLang="zh-CN" sz="9600" dirty="0" smtClean="0"/>
              <a:t>15</a:t>
            </a:r>
            <a:r>
              <a:rPr lang="zh-CN" altLang="zh-CN" sz="9600" dirty="0"/>
              <a:t>大类</a:t>
            </a:r>
            <a:r>
              <a:rPr lang="en-US" altLang="zh-CN" sz="9600" dirty="0"/>
              <a:t>39</a:t>
            </a:r>
            <a:r>
              <a:rPr lang="zh-CN" altLang="zh-CN" sz="9600" dirty="0"/>
              <a:t>个小类</a:t>
            </a:r>
            <a:r>
              <a:rPr lang="en-US" altLang="zh-CN" sz="9600" dirty="0" smtClean="0"/>
              <a:t>127</a:t>
            </a:r>
            <a:r>
              <a:rPr lang="zh-CN" altLang="zh-CN" sz="9600" dirty="0"/>
              <a:t>个</a:t>
            </a:r>
            <a:r>
              <a:rPr lang="zh-CN" altLang="zh-CN" sz="9600" dirty="0" smtClean="0"/>
              <a:t>品目</a:t>
            </a:r>
            <a:r>
              <a:rPr lang="zh-CN" altLang="en-US" sz="9600" dirty="0" smtClean="0"/>
              <a:t>（含</a:t>
            </a:r>
            <a:r>
              <a:rPr lang="en-US" altLang="zh-CN" sz="9600" dirty="0" smtClean="0"/>
              <a:t>2019</a:t>
            </a:r>
            <a:r>
              <a:rPr lang="zh-CN" altLang="en-US" sz="9600" dirty="0" smtClean="0"/>
              <a:t>年新增品目）</a:t>
            </a:r>
            <a:r>
              <a:rPr lang="zh-CN" altLang="zh-CN" sz="9600" dirty="0" smtClean="0"/>
              <a:t>。</a:t>
            </a:r>
            <a:r>
              <a:rPr lang="zh-CN" altLang="zh-CN" sz="9600" dirty="0"/>
              <a:t>补贴范围三年内总体保持稳定，必要的调整按年度进行。对中央资金补贴范围之外、地方特色农业所需和小区域适用的机具，纳入地方各级财政资金补贴范围。</a:t>
            </a:r>
            <a:endParaRPr lang="en-US" altLang="zh-CN" sz="9600" dirty="0"/>
          </a:p>
          <a:p>
            <a:pPr marL="0" indent="0">
              <a:lnSpc>
                <a:spcPts val="3200"/>
              </a:lnSpc>
              <a:buNone/>
            </a:pPr>
            <a:r>
              <a:rPr lang="en-US" altLang="zh-CN" sz="9600" dirty="0"/>
              <a:t> </a:t>
            </a:r>
            <a:r>
              <a:rPr lang="en-US" altLang="zh-CN" sz="9600" dirty="0" smtClean="0"/>
              <a:t>     </a:t>
            </a:r>
            <a:r>
              <a:rPr lang="en-US" altLang="zh-CN" sz="9600" dirty="0" smtClean="0">
                <a:solidFill>
                  <a:srgbClr val="FF0000"/>
                </a:solidFill>
              </a:rPr>
              <a:t>2</a:t>
            </a:r>
            <a:r>
              <a:rPr lang="en-US" altLang="zh-CN" sz="9600" dirty="0">
                <a:solidFill>
                  <a:srgbClr val="FF0000"/>
                </a:solidFill>
              </a:rPr>
              <a:t>.</a:t>
            </a:r>
            <a:r>
              <a:rPr lang="zh-CN" altLang="en-US" sz="9600" dirty="0" smtClean="0">
                <a:solidFill>
                  <a:srgbClr val="FF0000"/>
                </a:solidFill>
              </a:rPr>
              <a:t>补贴机具品目。</a:t>
            </a:r>
            <a:r>
              <a:rPr lang="zh-CN" altLang="en-US" sz="9600" dirty="0" smtClean="0"/>
              <a:t>补贴品目由部里确定</a:t>
            </a:r>
            <a:r>
              <a:rPr lang="zh-CN" altLang="en-US" sz="9600" dirty="0"/>
              <a:t>，</a:t>
            </a:r>
            <a:r>
              <a:rPr lang="zh-CN" altLang="en-US" sz="9600" dirty="0" smtClean="0"/>
              <a:t>每年调整，如：</a:t>
            </a:r>
            <a:r>
              <a:rPr lang="en-US" altLang="zh-CN" sz="9600" dirty="0" smtClean="0"/>
              <a:t>2019</a:t>
            </a:r>
            <a:r>
              <a:rPr lang="zh-CN" altLang="en-US" sz="9600" dirty="0" smtClean="0"/>
              <a:t>年</a:t>
            </a:r>
            <a:r>
              <a:rPr lang="zh-CN" altLang="zh-CN" sz="9600" dirty="0" smtClean="0"/>
              <a:t>新</a:t>
            </a:r>
            <a:r>
              <a:rPr lang="zh-CN" altLang="zh-CN" sz="9600" dirty="0"/>
              <a:t>增加有机废弃物好氧发酵翻堆机、有机废弃物干式厌氧发酵装置、畜禽粪便发酵处理机、有机肥加工设备等</a:t>
            </a:r>
            <a:r>
              <a:rPr lang="en-US" altLang="zh-CN" sz="9600" dirty="0"/>
              <a:t>4</a:t>
            </a:r>
            <a:r>
              <a:rPr lang="zh-CN" altLang="zh-CN" sz="9600" dirty="0"/>
              <a:t>个</a:t>
            </a:r>
            <a:r>
              <a:rPr lang="zh-CN" altLang="zh-CN" sz="9600" dirty="0" smtClean="0"/>
              <a:t>品目</a:t>
            </a:r>
            <a:r>
              <a:rPr lang="zh-CN" altLang="en-US" sz="9600" dirty="0" smtClean="0"/>
              <a:t>。</a:t>
            </a:r>
            <a:r>
              <a:rPr lang="en-US" altLang="zh-CN" sz="9600" dirty="0" smtClean="0">
                <a:solidFill>
                  <a:srgbClr val="FF0000"/>
                </a:solidFill>
              </a:rPr>
              <a:t>2020</a:t>
            </a:r>
            <a:r>
              <a:rPr lang="zh-CN" altLang="en-US" sz="9600" dirty="0" smtClean="0">
                <a:solidFill>
                  <a:srgbClr val="FF0000"/>
                </a:solidFill>
              </a:rPr>
              <a:t>年新增品目</a:t>
            </a:r>
            <a:r>
              <a:rPr lang="zh-CN" altLang="en-US" sz="9600" dirty="0" smtClean="0"/>
              <a:t>正在征求各市州建议，各地把特色产业发展急需尚未纳入补贴品目范围的机具，提出新增品目建议。比如：天水用于果园的</a:t>
            </a:r>
            <a:r>
              <a:rPr lang="zh-CN" altLang="en-US" sz="9600" dirty="0" smtClean="0">
                <a:solidFill>
                  <a:srgbClr val="FF0000"/>
                </a:solidFill>
              </a:rPr>
              <a:t>防霜机</a:t>
            </a:r>
            <a:r>
              <a:rPr lang="zh-CN" altLang="en-US" sz="9600" dirty="0" smtClean="0"/>
              <a:t>、定西用于药材收获的</a:t>
            </a:r>
            <a:r>
              <a:rPr lang="zh-CN" altLang="en-US" sz="9600" dirty="0" smtClean="0">
                <a:solidFill>
                  <a:srgbClr val="FF0000"/>
                </a:solidFill>
              </a:rPr>
              <a:t>农用挖掘机</a:t>
            </a:r>
            <a:r>
              <a:rPr lang="zh-CN" altLang="en-US" sz="9600" dirty="0" smtClean="0"/>
              <a:t>、酒泉用于制种玉米的</a:t>
            </a:r>
            <a:r>
              <a:rPr lang="zh-CN" altLang="en-US" sz="9600" dirty="0" smtClean="0">
                <a:solidFill>
                  <a:srgbClr val="FF0000"/>
                </a:solidFill>
              </a:rPr>
              <a:t>去雄机</a:t>
            </a:r>
            <a:r>
              <a:rPr lang="zh-CN" altLang="en-US" sz="9600" dirty="0" smtClean="0"/>
              <a:t>等等。</a:t>
            </a:r>
            <a:endParaRPr lang="en-US" altLang="zh-CN" sz="9600" dirty="0"/>
          </a:p>
        </p:txBody>
      </p:sp>
    </p:spTree>
    <p:extLst>
      <p:ext uri="{BB962C8B-B14F-4D97-AF65-F5344CB8AC3E}">
        <p14:creationId xmlns:p14="http://schemas.microsoft.com/office/powerpoint/2010/main" xmlns="" val="32465002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67139" y="238539"/>
            <a:ext cx="8160025" cy="6192078"/>
          </a:xfrm>
        </p:spPr>
        <p:txBody>
          <a:bodyPr>
            <a:normAutofit fontScale="85000" lnSpcReduction="10000"/>
          </a:bodyPr>
          <a:lstStyle/>
          <a:p>
            <a:pPr marL="0" indent="0">
              <a:lnSpc>
                <a:spcPts val="3500"/>
              </a:lnSpc>
              <a:buNone/>
            </a:pPr>
            <a:r>
              <a:rPr lang="zh-CN" altLang="en-US" sz="2800" dirty="0">
                <a:solidFill>
                  <a:srgbClr val="FF0000"/>
                </a:solidFill>
              </a:rPr>
              <a:t>        </a:t>
            </a:r>
            <a:r>
              <a:rPr lang="en-US" altLang="zh-CN" sz="3100" dirty="0" smtClean="0">
                <a:solidFill>
                  <a:srgbClr val="FF0000"/>
                </a:solidFill>
              </a:rPr>
              <a:t>3</a:t>
            </a:r>
            <a:r>
              <a:rPr lang="en-US" altLang="zh-CN" sz="3100" dirty="0">
                <a:solidFill>
                  <a:srgbClr val="FF0000"/>
                </a:solidFill>
              </a:rPr>
              <a:t>.</a:t>
            </a:r>
            <a:r>
              <a:rPr lang="zh-CN" altLang="en-US" sz="3100" dirty="0">
                <a:solidFill>
                  <a:srgbClr val="FF0000"/>
                </a:solidFill>
              </a:rPr>
              <a:t>支持重点：</a:t>
            </a:r>
            <a:r>
              <a:rPr lang="zh-CN" altLang="zh-CN" sz="3100" dirty="0" smtClean="0"/>
              <a:t>优先保证粮食等主要农产品生产所需机具和深松整地、免耕播种、高效植保、节水灌溉、高效施肥、秸秆还田离田、残膜回收、畜禽粪污资源化利用、病死畜禽无害化处理等支持农业绿色发展机具的补贴需要，逐步将区域内保有量明显过多、技术相对落后、需求量小的机具品目剔除出补贴范围。</a:t>
            </a:r>
          </a:p>
          <a:p>
            <a:pPr marL="0" indent="0">
              <a:lnSpc>
                <a:spcPts val="3500"/>
              </a:lnSpc>
              <a:buNone/>
            </a:pPr>
            <a:r>
              <a:rPr lang="en-US" altLang="zh-CN" sz="3100" dirty="0" smtClean="0">
                <a:solidFill>
                  <a:srgbClr val="FF0000"/>
                </a:solidFill>
              </a:rPr>
              <a:t>       4.</a:t>
            </a:r>
            <a:r>
              <a:rPr lang="zh-CN" altLang="zh-CN" sz="3100" dirty="0">
                <a:solidFill>
                  <a:srgbClr val="FF0000"/>
                </a:solidFill>
              </a:rPr>
              <a:t>补贴</a:t>
            </a:r>
            <a:r>
              <a:rPr lang="zh-CN" altLang="zh-CN" sz="3100" dirty="0" smtClean="0">
                <a:solidFill>
                  <a:srgbClr val="FF0000"/>
                </a:solidFill>
              </a:rPr>
              <a:t>机具</a:t>
            </a:r>
            <a:r>
              <a:rPr lang="zh-CN" altLang="en-US" sz="3100" dirty="0" smtClean="0">
                <a:solidFill>
                  <a:srgbClr val="FF0000"/>
                </a:solidFill>
              </a:rPr>
              <a:t>条件：</a:t>
            </a:r>
            <a:r>
              <a:rPr lang="zh-CN" altLang="zh-CN" sz="3100" dirty="0"/>
              <a:t>必须是补贴范围内的产品，同时还应具备以下资质之一：</a:t>
            </a:r>
            <a:r>
              <a:rPr lang="zh-CN" altLang="en-US" sz="3100" dirty="0" smtClean="0">
                <a:solidFill>
                  <a:srgbClr val="FF0000"/>
                </a:solidFill>
              </a:rPr>
              <a:t>①</a:t>
            </a:r>
            <a:r>
              <a:rPr lang="zh-CN" altLang="zh-CN" sz="3100" dirty="0"/>
              <a:t>获得农业机械试验鉴定证书（农业机械推广鉴定证书）</a:t>
            </a:r>
            <a:r>
              <a:rPr lang="zh-CN" altLang="zh-CN" sz="3100" dirty="0" smtClean="0"/>
              <a:t>；</a:t>
            </a:r>
            <a:r>
              <a:rPr lang="zh-CN" altLang="en-US" sz="3100" dirty="0" smtClean="0">
                <a:solidFill>
                  <a:srgbClr val="FF0000"/>
                </a:solidFill>
              </a:rPr>
              <a:t>②</a:t>
            </a:r>
            <a:r>
              <a:rPr lang="zh-CN" altLang="zh-CN" sz="3100" dirty="0"/>
              <a:t>获得农机强制性产品认证证书</a:t>
            </a:r>
            <a:r>
              <a:rPr lang="zh-CN" altLang="zh-CN" sz="3100" dirty="0" smtClean="0"/>
              <a:t>；</a:t>
            </a:r>
            <a:r>
              <a:rPr lang="zh-CN" altLang="en-US" sz="3100" dirty="0" smtClean="0">
                <a:solidFill>
                  <a:srgbClr val="FF0000"/>
                </a:solidFill>
              </a:rPr>
              <a:t>③</a:t>
            </a:r>
            <a:r>
              <a:rPr lang="zh-CN" altLang="zh-CN" sz="3100" dirty="0"/>
              <a:t>列入农机自愿性认证采信试点范围，获得农机自愿性产品认证证书</a:t>
            </a:r>
            <a:r>
              <a:rPr lang="zh-CN" altLang="zh-CN" sz="3100" dirty="0" smtClean="0"/>
              <a:t>。</a:t>
            </a:r>
            <a:r>
              <a:rPr lang="zh-CN" altLang="en-US" sz="3100" dirty="0" smtClean="0">
                <a:solidFill>
                  <a:srgbClr val="FF0000"/>
                </a:solidFill>
              </a:rPr>
              <a:t>④</a:t>
            </a:r>
            <a:r>
              <a:rPr lang="zh-CN" altLang="zh-CN" sz="3100" dirty="0"/>
              <a:t>补贴机具须在明显位置固定标有生产企业、产品名称和型号、出厂编号、生产日期、执行标准等信息的永久性铭牌。</a:t>
            </a:r>
          </a:p>
          <a:p>
            <a:pPr marL="0" indent="0">
              <a:lnSpc>
                <a:spcPts val="3500"/>
              </a:lnSpc>
              <a:buNone/>
            </a:pPr>
            <a:endParaRPr lang="en-US" altLang="zh-CN" sz="2800" dirty="0" smtClean="0">
              <a:solidFill>
                <a:srgbClr val="FF0000"/>
              </a:solidFill>
            </a:endParaRPr>
          </a:p>
        </p:txBody>
      </p:sp>
    </p:spTree>
    <p:extLst>
      <p:ext uri="{BB962C8B-B14F-4D97-AF65-F5344CB8AC3E}">
        <p14:creationId xmlns:p14="http://schemas.microsoft.com/office/powerpoint/2010/main" xmlns="" val="26174071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26774" y="546652"/>
            <a:ext cx="7988576" cy="5953539"/>
          </a:xfrm>
        </p:spPr>
        <p:txBody>
          <a:bodyPr>
            <a:normAutofit/>
          </a:bodyPr>
          <a:lstStyle/>
          <a:p>
            <a:pPr marL="0" indent="0">
              <a:buNone/>
            </a:pPr>
            <a:r>
              <a:rPr lang="zh-CN" altLang="en-US" sz="2800" dirty="0" smtClean="0">
                <a:solidFill>
                  <a:srgbClr val="FF0000"/>
                </a:solidFill>
              </a:rPr>
              <a:t>（三）</a:t>
            </a:r>
            <a:r>
              <a:rPr lang="zh-CN" altLang="zh-CN" sz="2800" dirty="0" smtClean="0">
                <a:solidFill>
                  <a:srgbClr val="FF0000"/>
                </a:solidFill>
              </a:rPr>
              <a:t>补贴</a:t>
            </a:r>
            <a:r>
              <a:rPr lang="zh-CN" altLang="zh-CN" sz="2800" dirty="0">
                <a:solidFill>
                  <a:srgbClr val="FF0000"/>
                </a:solidFill>
              </a:rPr>
              <a:t>对象和补贴标准</a:t>
            </a:r>
          </a:p>
          <a:p>
            <a:pPr marL="0" indent="0">
              <a:lnSpc>
                <a:spcPts val="3500"/>
              </a:lnSpc>
              <a:buNone/>
            </a:pPr>
            <a:r>
              <a:rPr lang="en-US" altLang="zh-CN" sz="2800" dirty="0" smtClean="0">
                <a:solidFill>
                  <a:srgbClr val="FF0000"/>
                </a:solidFill>
              </a:rPr>
              <a:t>      1.</a:t>
            </a:r>
            <a:r>
              <a:rPr lang="zh-CN" altLang="zh-CN" sz="2800" dirty="0" smtClean="0">
                <a:solidFill>
                  <a:srgbClr val="FF0000"/>
                </a:solidFill>
              </a:rPr>
              <a:t>补贴对象</a:t>
            </a:r>
            <a:r>
              <a:rPr lang="zh-CN" altLang="en-US" sz="2800" dirty="0" smtClean="0">
                <a:solidFill>
                  <a:srgbClr val="FF0000"/>
                </a:solidFill>
              </a:rPr>
              <a:t>：</a:t>
            </a:r>
            <a:r>
              <a:rPr lang="zh-CN" altLang="zh-CN" sz="2400" dirty="0" smtClean="0"/>
              <a:t>为</a:t>
            </a:r>
            <a:r>
              <a:rPr lang="zh-CN" altLang="zh-CN" sz="2400" dirty="0"/>
              <a:t>从事农业生产的个人和农业生产经营</a:t>
            </a:r>
            <a:r>
              <a:rPr lang="zh-CN" altLang="zh-CN" sz="2400" dirty="0" smtClean="0"/>
              <a:t>组织</a:t>
            </a:r>
            <a:r>
              <a:rPr lang="zh-CN" altLang="en-US" sz="2400" dirty="0" smtClean="0"/>
              <a:t>（以下简称</a:t>
            </a:r>
            <a:r>
              <a:rPr lang="zh-CN" altLang="zh-CN" sz="2400" dirty="0" smtClean="0"/>
              <a:t>购机者</a:t>
            </a:r>
            <a:r>
              <a:rPr lang="zh-CN" altLang="en-US" sz="2400" dirty="0" smtClean="0"/>
              <a:t>）</a:t>
            </a:r>
            <a:r>
              <a:rPr lang="zh-CN" altLang="zh-CN" sz="2400" dirty="0" smtClean="0"/>
              <a:t>，</a:t>
            </a:r>
            <a:r>
              <a:rPr lang="zh-CN" altLang="zh-CN" sz="2400" dirty="0"/>
              <a:t>其中</a:t>
            </a:r>
            <a:r>
              <a:rPr lang="zh-CN" altLang="zh-CN" sz="2400" dirty="0">
                <a:solidFill>
                  <a:srgbClr val="FF0000"/>
                </a:solidFill>
              </a:rPr>
              <a:t>农业生产经营组织</a:t>
            </a:r>
            <a:r>
              <a:rPr lang="zh-CN" altLang="zh-CN" sz="2400" dirty="0" smtClean="0">
                <a:solidFill>
                  <a:srgbClr val="FF0000"/>
                </a:solidFill>
              </a:rPr>
              <a:t>包括</a:t>
            </a:r>
            <a:r>
              <a:rPr lang="zh-CN" altLang="en-US" sz="2400" dirty="0" smtClean="0">
                <a:solidFill>
                  <a:srgbClr val="FF0000"/>
                </a:solidFill>
              </a:rPr>
              <a:t>：</a:t>
            </a:r>
            <a:r>
              <a:rPr lang="zh-CN" altLang="zh-CN" sz="2400" dirty="0" smtClean="0"/>
              <a:t>农村</a:t>
            </a:r>
            <a:r>
              <a:rPr lang="zh-CN" altLang="zh-CN" sz="2400" dirty="0"/>
              <a:t>集体经济组织、农民专业合作经济组织、农业企业和其他从事农业生产经营的组织。在保障农民购机权益的前提下，鼓励因地制宜发展农机社会化服务组织，提升农机作业专业化社会化服务水平</a:t>
            </a:r>
            <a:r>
              <a:rPr lang="zh-CN" altLang="zh-CN" sz="2400" dirty="0" smtClean="0"/>
              <a:t>。</a:t>
            </a:r>
            <a:endParaRPr lang="en-US" altLang="zh-CN" sz="2400" dirty="0" smtClean="0"/>
          </a:p>
          <a:p>
            <a:pPr marL="0" indent="0">
              <a:lnSpc>
                <a:spcPts val="3500"/>
              </a:lnSpc>
              <a:buNone/>
            </a:pPr>
            <a:r>
              <a:rPr lang="en-US" altLang="zh-CN" sz="2400" dirty="0" smtClean="0"/>
              <a:t>       </a:t>
            </a:r>
            <a:r>
              <a:rPr lang="zh-CN" altLang="zh-CN" sz="2400" dirty="0" smtClean="0">
                <a:solidFill>
                  <a:srgbClr val="FF0000"/>
                </a:solidFill>
              </a:rPr>
              <a:t>考虑</a:t>
            </a:r>
            <a:r>
              <a:rPr lang="zh-CN" altLang="zh-CN" sz="2400" dirty="0">
                <a:solidFill>
                  <a:srgbClr val="FF0000"/>
                </a:solidFill>
              </a:rPr>
              <a:t>到补贴对象跨地区承包经营的实际</a:t>
            </a:r>
            <a:r>
              <a:rPr lang="zh-CN" altLang="zh-CN" sz="2400" dirty="0"/>
              <a:t>，明确购机者自主向</a:t>
            </a:r>
            <a:r>
              <a:rPr lang="zh-CN" altLang="zh-CN" sz="2400" dirty="0">
                <a:solidFill>
                  <a:srgbClr val="FF0000"/>
                </a:solidFill>
              </a:rPr>
              <a:t>当地</a:t>
            </a:r>
            <a:r>
              <a:rPr lang="zh-CN" altLang="zh-CN" sz="2400" dirty="0"/>
              <a:t>农机化主管部门提出补贴资金申领事项。“当地”既可以是购机者户籍所在地、农业生产经营组织注册登记地，也可以是上述区域之外的稳定从事农业生产经营所在地，只要有合法证明即</a:t>
            </a:r>
            <a:r>
              <a:rPr lang="zh-CN" altLang="zh-CN" sz="2400" dirty="0" smtClean="0"/>
              <a:t>可</a:t>
            </a:r>
            <a:r>
              <a:rPr lang="zh-CN" altLang="en-US" sz="2400" dirty="0" smtClean="0"/>
              <a:t>。</a:t>
            </a:r>
            <a:endParaRPr lang="zh-CN" altLang="en-US" sz="2400" dirty="0"/>
          </a:p>
        </p:txBody>
      </p:sp>
    </p:spTree>
    <p:extLst>
      <p:ext uri="{BB962C8B-B14F-4D97-AF65-F5344CB8AC3E}">
        <p14:creationId xmlns:p14="http://schemas.microsoft.com/office/powerpoint/2010/main" xmlns="" val="8468972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628650" y="546652"/>
            <a:ext cx="7886700" cy="5630311"/>
          </a:xfrm>
        </p:spPr>
        <p:txBody>
          <a:bodyPr/>
          <a:lstStyle/>
          <a:p>
            <a:pPr marL="0" indent="0" algn="just">
              <a:lnSpc>
                <a:spcPts val="3500"/>
              </a:lnSpc>
              <a:buNone/>
            </a:pPr>
            <a:r>
              <a:rPr lang="zh-CN" altLang="en-US" dirty="0" smtClean="0"/>
              <a:t>        </a:t>
            </a:r>
            <a:r>
              <a:rPr lang="en-US" altLang="zh-CN" sz="2400" dirty="0" smtClean="0">
                <a:solidFill>
                  <a:srgbClr val="FF0000"/>
                </a:solidFill>
              </a:rPr>
              <a:t>2.</a:t>
            </a:r>
            <a:r>
              <a:rPr lang="zh-CN" altLang="en-US" sz="2400" dirty="0" smtClean="0">
                <a:solidFill>
                  <a:srgbClr val="FF0000"/>
                </a:solidFill>
              </a:rPr>
              <a:t>补贴标准：</a:t>
            </a:r>
            <a:r>
              <a:rPr lang="zh-CN" altLang="zh-CN" dirty="0" smtClean="0"/>
              <a:t>中央财政农机购置补贴实行</a:t>
            </a:r>
            <a:r>
              <a:rPr lang="zh-CN" altLang="zh-CN" dirty="0" smtClean="0">
                <a:solidFill>
                  <a:srgbClr val="FF0000"/>
                </a:solidFill>
              </a:rPr>
              <a:t>定额补贴</a:t>
            </a:r>
            <a:r>
              <a:rPr lang="zh-CN" altLang="zh-CN" dirty="0" smtClean="0"/>
              <a:t>，补贴额由省农业主管部门按规定程序确定发布。其中，通用类机具补贴额不超过农业部发布的最高补贴额。补贴额依据同档产品上年市场销售均价测算，原则上测算比例不超过</a:t>
            </a:r>
            <a:r>
              <a:rPr lang="en-US" altLang="zh-CN" dirty="0" smtClean="0"/>
              <a:t>30%</a:t>
            </a:r>
            <a:r>
              <a:rPr lang="zh-CN" altLang="zh-CN" dirty="0" smtClean="0"/>
              <a:t>。</a:t>
            </a:r>
          </a:p>
          <a:p>
            <a:pPr marL="0" indent="0" algn="just">
              <a:lnSpc>
                <a:spcPts val="3500"/>
              </a:lnSpc>
              <a:buNone/>
            </a:pPr>
            <a:r>
              <a:rPr lang="en-US" altLang="zh-CN" dirty="0" smtClean="0">
                <a:solidFill>
                  <a:srgbClr val="FF0000"/>
                </a:solidFill>
              </a:rPr>
              <a:t>       </a:t>
            </a:r>
            <a:r>
              <a:rPr lang="zh-CN" altLang="zh-CN" dirty="0" smtClean="0">
                <a:solidFill>
                  <a:srgbClr val="FF0000"/>
                </a:solidFill>
              </a:rPr>
              <a:t>补贴额的调整工作一般按年度进行</a:t>
            </a:r>
            <a:r>
              <a:rPr lang="zh-CN" altLang="zh-CN" dirty="0" smtClean="0"/>
              <a:t>。</a:t>
            </a:r>
            <a:endParaRPr lang="en-US" altLang="zh-CN" dirty="0" smtClean="0"/>
          </a:p>
          <a:p>
            <a:pPr marL="0" indent="0" algn="just">
              <a:lnSpc>
                <a:spcPts val="3500"/>
              </a:lnSpc>
              <a:buNone/>
            </a:pPr>
            <a:r>
              <a:rPr lang="en-US" altLang="zh-CN" dirty="0" smtClean="0"/>
              <a:t>       </a:t>
            </a:r>
            <a:r>
              <a:rPr lang="zh-CN" altLang="zh-CN" dirty="0" smtClean="0"/>
              <a:t>鉴于市场价格具有波动性，在政策实施过程中，具体产品或具体档次的中央财政资金实际补贴比例</a:t>
            </a:r>
            <a:r>
              <a:rPr lang="zh-CN" altLang="zh-CN" dirty="0" smtClean="0">
                <a:solidFill>
                  <a:srgbClr val="FF0000"/>
                </a:solidFill>
              </a:rPr>
              <a:t>在</a:t>
            </a:r>
            <a:r>
              <a:rPr lang="en-US" altLang="zh-CN" dirty="0" smtClean="0">
                <a:solidFill>
                  <a:srgbClr val="FF0000"/>
                </a:solidFill>
              </a:rPr>
              <a:t>30%</a:t>
            </a:r>
            <a:r>
              <a:rPr lang="zh-CN" altLang="zh-CN" dirty="0" smtClean="0">
                <a:solidFill>
                  <a:srgbClr val="FF0000"/>
                </a:solidFill>
              </a:rPr>
              <a:t>上下一定范围内浮动符合政策规定</a:t>
            </a:r>
            <a:r>
              <a:rPr lang="zh-CN" altLang="zh-CN" dirty="0" smtClean="0"/>
              <a:t>。</a:t>
            </a:r>
            <a:r>
              <a:rPr lang="zh-CN" altLang="zh-CN" dirty="0" smtClean="0">
                <a:solidFill>
                  <a:srgbClr val="FF0000"/>
                </a:solidFill>
              </a:rPr>
              <a:t>发现具体产品实际补贴比例明显偏高时</a:t>
            </a:r>
            <a:r>
              <a:rPr lang="zh-CN" altLang="zh-CN" dirty="0" smtClean="0"/>
              <a:t>，应及时组织调查，对有违规情节的，按农业部、财政部联合制定的《农业机械购置补贴产品违规经营行为处理办法（试行）》以及相关规定处理；对无违规情节且已购置的产品，可按原规定履行相关手续，并视情况优化调整该产品补贴额。</a:t>
            </a:r>
          </a:p>
          <a:p>
            <a:endParaRPr lang="zh-CN" altLang="en-US" dirty="0"/>
          </a:p>
        </p:txBody>
      </p:sp>
    </p:spTree>
    <p:extLst>
      <p:ext uri="{BB962C8B-B14F-4D97-AF65-F5344CB8AC3E}">
        <p14:creationId xmlns:p14="http://schemas.microsoft.com/office/powerpoint/2010/main" xmlns="" val="35565578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628649" y="506896"/>
            <a:ext cx="7978637" cy="5874026"/>
          </a:xfrm>
        </p:spPr>
        <p:txBody>
          <a:bodyPr>
            <a:normAutofit/>
          </a:bodyPr>
          <a:lstStyle/>
          <a:p>
            <a:pPr marL="0" indent="0">
              <a:buNone/>
            </a:pPr>
            <a:r>
              <a:rPr lang="zh-CN" altLang="en-US" sz="2800" dirty="0" smtClean="0">
                <a:solidFill>
                  <a:srgbClr val="FF0000"/>
                </a:solidFill>
              </a:rPr>
              <a:t>（四）</a:t>
            </a:r>
            <a:r>
              <a:rPr lang="zh-CN" altLang="zh-CN" sz="2800" dirty="0" smtClean="0">
                <a:solidFill>
                  <a:srgbClr val="FF0000"/>
                </a:solidFill>
              </a:rPr>
              <a:t>操作</a:t>
            </a:r>
            <a:r>
              <a:rPr lang="zh-CN" altLang="zh-CN" sz="2800" dirty="0">
                <a:solidFill>
                  <a:srgbClr val="FF0000"/>
                </a:solidFill>
              </a:rPr>
              <a:t>流程</a:t>
            </a:r>
          </a:p>
          <a:p>
            <a:pPr marL="0" indent="0" algn="just">
              <a:lnSpc>
                <a:spcPts val="3500"/>
              </a:lnSpc>
              <a:buNone/>
            </a:pPr>
            <a:r>
              <a:rPr lang="en-US" altLang="zh-CN" dirty="0" smtClean="0">
                <a:solidFill>
                  <a:srgbClr val="FF0000"/>
                </a:solidFill>
              </a:rPr>
              <a:t>       </a:t>
            </a:r>
            <a:r>
              <a:rPr lang="zh-CN" altLang="zh-CN" dirty="0" smtClean="0"/>
              <a:t>农机</a:t>
            </a:r>
            <a:r>
              <a:rPr lang="zh-CN" altLang="zh-CN" dirty="0"/>
              <a:t>购置补贴政策实施实行自主购机、定额补贴、先购后补、县级结算、直补到卡（户）</a:t>
            </a:r>
            <a:r>
              <a:rPr lang="zh-CN" altLang="zh-CN" dirty="0" smtClean="0"/>
              <a:t>。</a:t>
            </a:r>
            <a:endParaRPr lang="en-US" altLang="zh-CN" dirty="0" smtClean="0"/>
          </a:p>
          <a:p>
            <a:pPr marL="0" indent="0" algn="just">
              <a:lnSpc>
                <a:spcPts val="3500"/>
              </a:lnSpc>
              <a:buNone/>
            </a:pPr>
            <a:r>
              <a:rPr lang="en-US" altLang="zh-CN" sz="2400" b="1" dirty="0" smtClean="0"/>
              <a:t>        </a:t>
            </a:r>
            <a:r>
              <a:rPr lang="en-US" altLang="zh-CN" sz="2400" b="1" dirty="0" smtClean="0">
                <a:solidFill>
                  <a:srgbClr val="FF0000"/>
                </a:solidFill>
              </a:rPr>
              <a:t>1.</a:t>
            </a:r>
            <a:r>
              <a:rPr lang="zh-CN" altLang="zh-CN" sz="2400" b="1" dirty="0" smtClean="0">
                <a:solidFill>
                  <a:srgbClr val="FF0000"/>
                </a:solidFill>
              </a:rPr>
              <a:t>发布</a:t>
            </a:r>
            <a:r>
              <a:rPr lang="zh-CN" altLang="zh-CN" sz="2400" b="1" dirty="0">
                <a:solidFill>
                  <a:srgbClr val="FF0000"/>
                </a:solidFill>
              </a:rPr>
              <a:t>实施规定。</a:t>
            </a:r>
            <a:r>
              <a:rPr lang="zh-CN" altLang="zh-CN" dirty="0"/>
              <a:t>省级及以下农机化主管部门、财政部门按职责分工和有关规定发布本地区农机购置补贴实施方案、补贴额一览表等信息</a:t>
            </a:r>
            <a:r>
              <a:rPr lang="zh-CN" altLang="zh-CN" dirty="0" smtClean="0"/>
              <a:t>。</a:t>
            </a:r>
            <a:r>
              <a:rPr lang="zh-CN" altLang="en-US" dirty="0" smtClean="0"/>
              <a:t>告知购机者补哪些？补多少？</a:t>
            </a:r>
            <a:endParaRPr lang="zh-CN" altLang="zh-CN" dirty="0"/>
          </a:p>
          <a:p>
            <a:pPr marL="0" indent="0" algn="just">
              <a:lnSpc>
                <a:spcPts val="3500"/>
              </a:lnSpc>
              <a:buNone/>
            </a:pPr>
            <a:r>
              <a:rPr lang="en-US" altLang="zh-CN" b="1" dirty="0" smtClean="0"/>
              <a:t>         </a:t>
            </a:r>
            <a:r>
              <a:rPr lang="en-US" altLang="zh-CN" sz="2400" b="1" dirty="0" smtClean="0">
                <a:solidFill>
                  <a:srgbClr val="FF0000"/>
                </a:solidFill>
              </a:rPr>
              <a:t>2.</a:t>
            </a:r>
            <a:r>
              <a:rPr lang="zh-CN" altLang="zh-CN" sz="2400" b="1" dirty="0" smtClean="0">
                <a:solidFill>
                  <a:srgbClr val="FF0000"/>
                </a:solidFill>
              </a:rPr>
              <a:t>组织</a:t>
            </a:r>
            <a:r>
              <a:rPr lang="zh-CN" altLang="zh-CN" sz="2400" b="1" dirty="0">
                <a:solidFill>
                  <a:srgbClr val="FF0000"/>
                </a:solidFill>
              </a:rPr>
              <a:t>机具投档</a:t>
            </a:r>
            <a:r>
              <a:rPr lang="zh-CN" altLang="zh-CN" sz="2400" b="1" dirty="0" smtClean="0">
                <a:solidFill>
                  <a:srgbClr val="FF0000"/>
                </a:solidFill>
              </a:rPr>
              <a:t>。</a:t>
            </a:r>
            <a:r>
              <a:rPr lang="zh-CN" altLang="en-US" dirty="0"/>
              <a:t>农机生产企业按照“自愿参加、自主投档、承诺践诺”原则</a:t>
            </a:r>
            <a:r>
              <a:rPr lang="zh-CN" altLang="en-US" dirty="0" smtClean="0"/>
              <a:t>，</a:t>
            </a:r>
            <a:r>
              <a:rPr lang="zh-CN" altLang="en-US" b="1" dirty="0" smtClean="0">
                <a:solidFill>
                  <a:srgbClr val="FF0000"/>
                </a:solidFill>
              </a:rPr>
              <a:t>通过甘肃省农机购置补贴产品自助归档系统，</a:t>
            </a:r>
            <a:r>
              <a:rPr lang="zh-CN" altLang="en-US" dirty="0">
                <a:solidFill>
                  <a:srgbClr val="FF0000"/>
                </a:solidFill>
              </a:rPr>
              <a:t>网上</a:t>
            </a:r>
            <a:r>
              <a:rPr lang="zh-CN" altLang="en-US" b="1" dirty="0" smtClean="0">
                <a:solidFill>
                  <a:srgbClr val="FF0000"/>
                </a:solidFill>
              </a:rPr>
              <a:t>投送投档信息</a:t>
            </a:r>
            <a:r>
              <a:rPr lang="zh-CN" altLang="zh-CN" dirty="0" smtClean="0">
                <a:solidFill>
                  <a:srgbClr val="FF0000"/>
                </a:solidFill>
              </a:rPr>
              <a:t>。</a:t>
            </a:r>
            <a:r>
              <a:rPr lang="zh-CN" altLang="zh-CN" dirty="0" smtClean="0"/>
              <a:t>省</a:t>
            </a:r>
            <a:r>
              <a:rPr lang="zh-CN" altLang="en-US" dirty="0" smtClean="0"/>
              <a:t>上</a:t>
            </a:r>
            <a:r>
              <a:rPr lang="zh-CN" altLang="zh-CN" dirty="0" smtClean="0"/>
              <a:t>组织</a:t>
            </a:r>
            <a:r>
              <a:rPr lang="zh-CN" altLang="zh-CN" dirty="0"/>
              <a:t>开展形式审核，集中公布投档产品信息汇总表</a:t>
            </a:r>
            <a:r>
              <a:rPr lang="zh-CN" altLang="zh-CN" dirty="0" smtClean="0"/>
              <a:t>。</a:t>
            </a:r>
            <a:r>
              <a:rPr lang="zh-CN" altLang="en-US" dirty="0" smtClean="0"/>
              <a:t>审核通过的产品导入</a:t>
            </a:r>
            <a:r>
              <a:rPr lang="zh-CN" altLang="en-US" dirty="0" smtClean="0">
                <a:solidFill>
                  <a:srgbClr val="FF0000"/>
                </a:solidFill>
              </a:rPr>
              <a:t>甘肃省农机购置补贴辅助管理系统</a:t>
            </a:r>
            <a:r>
              <a:rPr lang="zh-CN" altLang="en-US" dirty="0" smtClean="0"/>
              <a:t>，进入系统的机具可以补，没进的补不了。</a:t>
            </a:r>
            <a:endParaRPr lang="zh-CN" altLang="zh-CN" dirty="0"/>
          </a:p>
          <a:p>
            <a:pPr marL="0" indent="0" algn="just">
              <a:lnSpc>
                <a:spcPts val="3500"/>
              </a:lnSpc>
              <a:buNone/>
            </a:pPr>
            <a:r>
              <a:rPr lang="en-US" altLang="zh-CN" b="1" dirty="0" smtClean="0"/>
              <a:t>         </a:t>
            </a:r>
            <a:endParaRPr lang="zh-CN" altLang="en-US" dirty="0"/>
          </a:p>
        </p:txBody>
      </p:sp>
    </p:spTree>
    <p:extLst>
      <p:ext uri="{BB962C8B-B14F-4D97-AF65-F5344CB8AC3E}">
        <p14:creationId xmlns:p14="http://schemas.microsoft.com/office/powerpoint/2010/main" xmlns="" val="2454352892"/>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847</TotalTime>
  <Words>2640</Words>
  <Application>Microsoft Office PowerPoint</Application>
  <PresentationFormat>全屏显示(4:3)</PresentationFormat>
  <Paragraphs>58</Paragraphs>
  <Slides>30</Slides>
  <Notes>2</Notes>
  <HiddenSlides>0</HiddenSlides>
  <MMClips>0</MMClips>
  <ScaleCrop>false</ScaleCrop>
  <HeadingPairs>
    <vt:vector size="4" baseType="variant">
      <vt:variant>
        <vt:lpstr>主题</vt:lpstr>
      </vt:variant>
      <vt:variant>
        <vt:i4>1</vt:i4>
      </vt:variant>
      <vt:variant>
        <vt:lpstr>幻灯片标题</vt:lpstr>
      </vt:variant>
      <vt:variant>
        <vt:i4>30</vt:i4>
      </vt:variant>
    </vt:vector>
  </HeadingPairs>
  <TitlesOfParts>
    <vt:vector size="31" baseType="lpstr">
      <vt:lpstr>Office 主题​​</vt:lpstr>
      <vt:lpstr>农机购置补贴及 农机深松作业补贴 一卡通发放政策及管理</vt:lpstr>
      <vt:lpstr>幻灯片 2</vt:lpstr>
      <vt:lpstr>幻灯片 3</vt:lpstr>
      <vt:lpstr>幻灯片 4</vt:lpstr>
      <vt:lpstr>幻灯片 5</vt:lpstr>
      <vt:lpstr>幻灯片 6</vt:lpstr>
      <vt:lpstr>幻灯片 7</vt:lpstr>
      <vt:lpstr>幻灯片 8</vt:lpstr>
      <vt:lpstr>幻灯片 9</vt:lpstr>
      <vt:lpstr>幻灯片 10</vt:lpstr>
      <vt:lpstr>幻灯片 11</vt:lpstr>
      <vt:lpstr>  ⑤公示报送。对通过复核的补贴申请信息进行为期不少于30天的公示，公示无异议后报送同级财政部门。 ⑥资料处理。对财政部门未提出疑义的补贴申请，将其核验资料留存备用备查，留存期限不少于5年。  6.补贴资金兑付。县级农机化主管部门、财政部门按职责分工、时限要求对补贴相关申请资料进行形式审核，组织核验重点机具，由财政部门向符合要求的购机者发放补贴资金。  </vt:lpstr>
      <vt:lpstr>幻灯片 13</vt:lpstr>
      <vt:lpstr>幻灯片 14</vt:lpstr>
      <vt:lpstr>幻灯片 15</vt:lpstr>
      <vt:lpstr>   （六）农机购置补贴实施要点       为进一步规范农机购置补贴政策实施工作，优化服务，强化监管，推进各项规定有效落实，最大限度发挥政策效益，农机购置补贴关键抓好以下几个方面。     1.加强制度建设。重点制定完善内部控制、违规处理、县级补贴机具核验等方面管理制度。     2.落实属地监管责任。加强县级农机购置补贴领导小组建设，进一步明确职责分工，深入落实领导小组的政策实施领导责任、县级及以下农机化主管部门组织实施责任和财政部门资金兑付与监管责任。加强内部控制，健全廉政风险防控机制，加强补贴机具核验等关键环节工作人员的监督管理，精准把控风险，严守纪律规定，确保资金安全。  </vt:lpstr>
      <vt:lpstr>    3.全程全面公开信息。进一步完善县级农机购置补贴信息公开专栏建设，全面及时公开近三年县域内补贴受益对象、资金兑付情况、农机化和财政部门的咨询投诉举报电话、补贴资金规模、使用进度等各类信息，并按规定与省级及以上农业农村主管部门主办或指定的网站实现链接，全面接受社会监督。因地制宜、综合运用宣传挂图、报纸杂志、广播电视、互联网等方式，全方位开展补贴政策与实施工作宣传，切实保障广大农民群众的知情权、监督权。 </vt:lpstr>
      <vt:lpstr>    4.加强机具核验。补贴机具核验管理是政策实施一线的核心工作，是确保资金安全最为重要的关口。一些地方发生的骗套补贴案背后，无一例外都有机具核验不到位、不严格的问题，与一些地区存在的核验流程不规范、技术手段落后、监督机制缺失等问题也密切相关。对此，农业农村部制定了《农机购置补贴机具核验工作要点(试行)》，各县区农机化部门要结合实际制定完善补贴机具核验制度，进一步强化补贴机具核验和监督要求。</vt:lpstr>
      <vt:lpstr>一是强化内部监督。全面实行双人交叉互核或个人审核、集体会商双重审核，杜绝“一个人说了算”;针对拖拉机、联合收割机等牌证管理机具，全面落实先办牌证后领补贴的规定，实现机具核验与补贴申领审核分开，加强监督制约。二是加强异常情形监管。将单人多台套、短期内大批量、同人连续购置同类机具、购置地区适应性差的机具等行为列为异常申请补贴情形，要求进行重点排查、重点审核。三是强化督促抽查。探索开展补贴机具第三方独立抽查核验，加大外部监督。</vt:lpstr>
      <vt:lpstr>    5.严查严处违规行为。2017年5月，农、财两部联合印发了《农业机械购置补贴产品违规经营行为处理办法(试行)》，为查处违规行为提供了基本遵循。一是从严整治突出违规问题。对危害较大的违规行为实行顶格处罚、联查联处，真正让失信违规企业“一处失信、处处受限”。二是强化联合查处。加强县级农机化、财政部门对违规行为的联合调查处理工作，对涉嫌较重或严重的违规行为，及时报请县级农机购置补贴领导小组或上级主管部门给予处理，必要时省级农机化、财政部门应及时采取措施，直接组织调查。</vt:lpstr>
      <vt:lpstr>    6.优化补贴服务。一是便利企业投档。增加投档工作频次和常年受理企业投档，定期发布投档结果，进一步优化服务。二是便利购机者申请补贴。实行农机购置补贴辅助管理系统常年连续开放，推广使用手机APP等信息化技术，对拖拉机、联合收割机等牌证管理机具，购机者凭《拖拉机和联合收割机行驶证》申请补贴免于现场实物核验，简化手续。三是推行补贴申请受理和资金兑付限时办理。对基层农业农村、财政部门的相关工作时限进行量化规定，保障补贴资金及时到户。</vt:lpstr>
      <vt:lpstr>     二、农机深松整地作业补贴政策  （一）总体要求。农机深松整地作业补贴政策实施，坚持“行政推动、补贴引导、完善机制、农民自愿、确保效果”原则，采取“先作业后补贴”的方式，实行集中连片和区域性推进，构建农机深松整地作业技术应用长效机制。有效发挥农机合作社、农机大户等农机社会化服务组织的作用，持续推动 “互联网+”信息化技术在农机深松整地作业远程监测中的应用，不断提高深松作业质量和行政监管效率。  </vt:lpstr>
      <vt:lpstr>  （二）补贴范围：2019年全省深松补贴范围包括14个市（州）63个县（市、区），补贴范围根据各县的需求年度进行调整。补贴任务按照因素法测算，最多的县深松面积44万亩，最少的0.1万亩。 （三）补贴对象：从事农业生产、并自愿实施农机深松整地作业的农机大户、农机合作社等各类农业生产经营服务组织。流转土地的补贴对象为土地流转者。       </vt:lpstr>
      <vt:lpstr>    （四）补贴原则：坚持定额补贴、公开透明、严格监管、注重实效的原则，实行先作业后补贴，先公示后兑付。 （五）补贴标准：每亩补贴20元，鼓励各市（州）、县（市、区）增加投入，适度提高深松作业补贴比例，实行累加补贴。 （六）信息化监测要求：承担深松任务的县区必须自主选择确定一家远程信息化监测终端设备，便于建立县域内农机深松作业实施监测系统，实现远程信息化监测全覆盖，远程信息化监测作业面积达到实际补贴面积的90%以上。开展深松整地作业的机具必须安装信息监测采集设备。     </vt:lpstr>
      <vt:lpstr> （七）作业质量标准：执行甘肃省地方标准DB62/T2557-2015《机械化深松作业技术规范》。有效打破犁底层，深松作业深度25㎝以上，作业后的地块要达到“深、平、细、实”。 （八）探索补贴试点。2019年围绕产业扶贫，选择在宕昌县、西和县、文县、陇西县、渭源县、临洮县等6个中药材种植大县开展了中药材采收作业纳入深松作业补贴试点，试点面积15万亩。试点县作业质量以人工抽查为主，开展远程信息化监测试点。 </vt:lpstr>
      <vt:lpstr>（九）操作流程： 1.农机大户或农机合作社等补贴对象与管理部门签订协议； 2.县上选择确定监测终端设备商，建立县域数据监测平台； 3.在深松作业机具上安装监测仪器； 4.补贴对象在辖区内开展深松作业，同步上传作业信息； 5.同步监测机具作业信息和作业质量信息； 6.深松用户对作业面积和作业质量签字确认，补贴对象上报作业信息资料； 7.对达到要求作业面积与用户确认面积等数据进行核对后予以公示； 8.兑付补贴资金。 </vt:lpstr>
      <vt:lpstr>（十）补贴资金兑付。县级财政部门负责补贴资金兑付工作。        农机大户补贴资金兑付到个人惠农”一卡通” 账户；        农机合作社等农业生产经营服务组织补贴资金兑付到银行开户对公账户。</vt:lpstr>
      <vt:lpstr> （十一）农机深松补贴“一卡通”主要问题 1.信息公示不到位。农机深松补贴作业合同、验收结果和兑付资金“三公示”制度落实困难，大部分只有兑付资金前进行了公示。 2.信用社资金兑付错误。如深松作业补贴“一卡通”信息摘要显示为“大额支付来账”。 3. 政策指导操作不明确。如结余资金不得跨年度使用，单台机具作业监测合格率不低于85%，补贴资金兑付给合作社个人账户，土地里流转者补贴资金兑付作业机手等具体操作中易产生问题。 </vt:lpstr>
      <vt:lpstr>  （十二）今后需要明确和完善的政策要求 1.补贴对象为实施农机深松整地作业的农机大户、农机合作社等各类农业生产经营服务组织。 2.作业补贴面积为监测系统监测合格数据和人工辅助核查合格面积。 3.对作业区域信号弱导致数据无法实时上传，经人工辅助抽查核验后，原监测设备存贮数据予以认定作业面积。 4.由于省界、县界导致的辖区有误，经人工辅助抽查核验后，予以认定作业面积。 5.当年未完成的任务和资金允许结转到下年使用。  </vt:lpstr>
      <vt:lpstr>以上不妥之处，敬请批评指正。 谢谢大家！</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农业机械购置补贴、农机深松整地作业补贴一卡通发放政策及管理</dc:title>
  <dc:creator>lenovo</dc:creator>
  <cp:lastModifiedBy>Administrator</cp:lastModifiedBy>
  <cp:revision>86</cp:revision>
  <dcterms:created xsi:type="dcterms:W3CDTF">2019-12-02T00:40:49Z</dcterms:created>
  <dcterms:modified xsi:type="dcterms:W3CDTF">2019-12-03T06:41:14Z</dcterms:modified>
</cp:coreProperties>
</file>